
<file path=[Content_Types].xml><?xml version="1.0" encoding="utf-8"?>
<Types xmlns="http://schemas.openxmlformats.org/package/2006/content-types">
  <Default ContentType="image/jpeg" Extension="jpeg"/>
  <Default ContentType="image/jpeg" Extension="jpg"/>
  <Default ContentType="image/png" Extension="pn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Master+xml" PartName="/ppt/slideMasters/slideMaster2.xml"/>
  <Override ContentType="application/vnd.openxmlformats-officedocument.presentationml.slideMaster+xml" PartName="/ppt/slideMasters/slideMaster3.xml"/>
  <Override ContentType="application/vnd.openxmlformats-officedocument.presentationml.slideMaster+xml" PartName="/ppt/slideMasters/slideMaster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3.xml"/>
  <Override ContentType="application/vnd.openxmlformats-officedocument.presentationml.slideLayout+xml" PartName="/ppt/slideLayouts/slideLayout14.xml"/>
  <Override ContentType="application/vnd.openxmlformats-officedocument.presentationml.slideLayout+xml" PartName="/ppt/slideLayouts/slideLayout15.xml"/>
  <Override ContentType="application/vnd.openxmlformats-officedocument.presentationml.slideLayout+xml" PartName="/ppt/slideLayouts/slideLayout16.xml"/>
  <Override ContentType="application/vnd.openxmlformats-officedocument.presentationml.slideLayout+xml" PartName="/ppt/slideLayouts/slideLayout17.xml"/>
  <Override ContentType="application/vnd.openxmlformats-officedocument.presentationml.slideLayout+xml" PartName="/ppt/slideLayouts/slideLayout18.xml"/>
  <Override ContentType="application/vnd.openxmlformats-officedocument.presentationml.slideLayout+xml" PartName="/ppt/slideLayouts/slideLayout19.xml"/>
  <Override ContentType="application/vnd.openxmlformats-officedocument.theme+xml" PartName="/ppt/theme/theme2.xml"/>
  <Override ContentType="application/vnd.openxmlformats-officedocument.presentationml.slideLayout+xml" PartName="/ppt/slideLayouts/slideLayout20.xml"/>
  <Override ContentType="application/vnd.openxmlformats-officedocument.presentationml.slideLayout+xml" PartName="/ppt/slideLayouts/slideLayout21.xml"/>
  <Override ContentType="application/vnd.openxmlformats-officedocument.presentationml.slideLayout+xml" PartName="/ppt/slideLayouts/slideLayout22.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25.xml"/>
  <Override ContentType="application/vnd.openxmlformats-officedocument.presentationml.slideLayout+xml" PartName="/ppt/slideLayouts/slideLayout26.xml"/>
  <Override ContentType="application/vnd.openxmlformats-officedocument.presentationml.slideLayout+xml" PartName="/ppt/slideLayouts/slideLayout27.xml"/>
  <Override ContentType="application/vnd.openxmlformats-officedocument.presentationml.slideLayout+xml" PartName="/ppt/slideLayouts/slideLayout28.xml"/>
  <Override ContentType="application/vnd.openxmlformats-officedocument.theme+xml" PartName="/ppt/theme/theme3.xml"/>
  <Override ContentType="application/vnd.openxmlformats-officedocument.presentationml.slideLayout+xml" PartName="/ppt/slideLayouts/slideLayout29.xml"/>
  <Override ContentType="application/vnd.openxmlformats-officedocument.presentationml.slideLayout+xml" PartName="/ppt/slideLayouts/slideLayout30.xml"/>
  <Override ContentType="application/vnd.openxmlformats-officedocument.presentationml.slideLayout+xml" PartName="/ppt/slideLayouts/slideLayout31.xml"/>
  <Override ContentType="application/vnd.openxmlformats-officedocument.presentationml.slideLayout+xml" PartName="/ppt/slideLayouts/slideLayout32.xml"/>
  <Override ContentType="application/vnd.openxmlformats-officedocument.presentationml.slideLayout+xml" PartName="/ppt/slideLayouts/slideLayout33.xml"/>
  <Override ContentType="application/vnd.openxmlformats-officedocument.presentationml.slideLayout+xml" PartName="/ppt/slideLayouts/slideLayout34.xml"/>
  <Override ContentType="application/vnd.openxmlformats-officedocument.presentationml.slideLayout+xml" PartName="/ppt/slideLayouts/slideLayout35.xml"/>
  <Override ContentType="application/vnd.openxmlformats-officedocument.presentationml.slideLayout+xml" PartName="/ppt/slideLayouts/slideLayout36.xml"/>
  <Override ContentType="application/vnd.openxmlformats-officedocument.presentationml.slideLayout+xml" PartName="/ppt/slideLayouts/slideLayout37.xml"/>
  <Override ContentType="application/vnd.openxmlformats-officedocument.theme+xml" PartName="/ppt/theme/theme4.xml"/>
  <Override ContentType="application/vnd.openxmlformats-officedocument.theme+xml" PartName="/ppt/theme/theme5.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1" r:id="rId2"/>
    <p:sldMasterId id="2147483680" r:id="rId3"/>
    <p:sldMasterId id="2147483690" r:id="rId4"/>
  </p:sldMasterIdLst>
  <p:notesMasterIdLst>
    <p:notesMasterId r:id="rId35"/>
  </p:notesMasterIdLst>
  <p:sldIdLst>
    <p:sldId id="301" r:id="rId5"/>
    <p:sldId id="258" r:id="rId6"/>
    <p:sldId id="302" r:id="rId7"/>
    <p:sldId id="260" r:id="rId8"/>
    <p:sldId id="262" r:id="rId9"/>
    <p:sldId id="263" r:id="rId10"/>
    <p:sldId id="261" r:id="rId11"/>
    <p:sldId id="304" r:id="rId12"/>
    <p:sldId id="264" r:id="rId13"/>
    <p:sldId id="271" r:id="rId14"/>
    <p:sldId id="272" r:id="rId15"/>
    <p:sldId id="291" r:id="rId16"/>
    <p:sldId id="292" r:id="rId17"/>
    <p:sldId id="293" r:id="rId18"/>
    <p:sldId id="294" r:id="rId19"/>
    <p:sldId id="278" r:id="rId20"/>
    <p:sldId id="279" r:id="rId21"/>
    <p:sldId id="280" r:id="rId22"/>
    <p:sldId id="295" r:id="rId23"/>
    <p:sldId id="282" r:id="rId24"/>
    <p:sldId id="296" r:id="rId25"/>
    <p:sldId id="297" r:id="rId26"/>
    <p:sldId id="298" r:id="rId27"/>
    <p:sldId id="299" r:id="rId28"/>
    <p:sldId id="300" r:id="rId29"/>
    <p:sldId id="2389" r:id="rId30"/>
    <p:sldId id="2381" r:id="rId31"/>
    <p:sldId id="2390" r:id="rId32"/>
    <p:sldId id="2385" r:id="rId33"/>
    <p:sldId id="259"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708" autoAdjust="0"/>
    <p:restoredTop sz="94660"/>
  </p:normalViewPr>
  <p:slideViewPr>
    <p:cSldViewPr snapToGrid="0">
      <p:cViewPr varScale="1">
        <p:scale>
          <a:sx n="115" d="100"/>
          <a:sy n="115" d="100"/>
        </p:scale>
        <p:origin x="304" y="2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8" Type="http://schemas.openxmlformats.org/officeDocument/2006/relationships/slide" Target="slides/slide4.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7A5603-7E9E-4519-9094-AFCDC8DADCA0}" type="datetimeFigureOut">
              <a:rPr lang="en-US" smtClean="0"/>
              <a:t>8/14/25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157A3A0-8CC6-4D27-AB46-B2DBC8A0FB7A}" type="slidenum">
              <a:rPr lang="en-US" smtClean="0"/>
              <a:t>‹#›</a:t>
            </a:fld>
            <a:endParaRPr lang="en-US"/>
          </a:p>
        </p:txBody>
      </p:sp>
    </p:spTree>
    <p:extLst>
      <p:ext uri="{BB962C8B-B14F-4D97-AF65-F5344CB8AC3E}">
        <p14:creationId xmlns:p14="http://schemas.microsoft.com/office/powerpoint/2010/main" val="8879823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369164AC-6AFF-190E-210B-4FF3917333F2}"/>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D516F182-90B7-E899-DBCE-FFC1B0B340B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17B21739-EDB9-5610-9AD9-F95AD1A509D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786600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31061066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30396408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100734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F36AF1-2FE7-783F-9BEE-9FE1429E86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6D6A72-6CCB-90FE-D2FA-669B946EAAF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3E34DE5-F4F5-10A3-42EF-2AEC28B9BAE5}"/>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9617251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82C233-98DC-89F4-149D-BD78FAFBD05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DFEAC20-2B67-095B-7283-FA2746738A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ECC65A0-3103-1579-0454-E111C11C2D1E}"/>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5223642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1398057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13</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6949131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8623635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30832491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37372056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256421242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4.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4.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4.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4.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4.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4.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4.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4.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5" y="235091"/>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7"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7"/>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5" y="6176751"/>
            <a:ext cx="537281" cy="475737"/>
          </a:xfrm>
          <a:prstGeom prst="rect">
            <a:avLst/>
          </a:prstGeom>
        </p:spPr>
      </p:pic>
    </p:spTree>
    <p:extLst>
      <p:ext uri="{BB962C8B-B14F-4D97-AF65-F5344CB8AC3E}">
        <p14:creationId xmlns:p14="http://schemas.microsoft.com/office/powerpoint/2010/main" val="34830776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5" name="Straight Connector 4">
            <a:extLst>
              <a:ext uri="{FF2B5EF4-FFF2-40B4-BE49-F238E27FC236}">
                <a16:creationId xmlns:a16="http://schemas.microsoft.com/office/drawing/2014/main" id="{2C34721F-DAEB-5452-7D2A-E8EC1508F7E3}"/>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2A204D14-9F05-4F1A-2122-B191F6D87B8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B4B5653E-BF53-18CA-2C73-04E8465616AB}"/>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4740369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305620" y="357785"/>
            <a:ext cx="2638264" cy="54423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182024" y="-112668"/>
            <a:ext cx="1596091" cy="1596091"/>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42053940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4800"/>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pic>
        <p:nvPicPr>
          <p:cNvPr id="2" name="Picture 1">
            <a:extLst>
              <a:ext uri="{FF2B5EF4-FFF2-40B4-BE49-F238E27FC236}">
                <a16:creationId xmlns:a16="http://schemas.microsoft.com/office/drawing/2014/main" id="{F17E2DED-C2AE-E955-8AD6-5B883E80426D}"/>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2F2410B-D205-1AA5-5BF4-557ED67DE8D0}"/>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4" name="Picture 3">
            <a:extLst>
              <a:ext uri="{FF2B5EF4-FFF2-40B4-BE49-F238E27FC236}">
                <a16:creationId xmlns:a16="http://schemas.microsoft.com/office/drawing/2014/main" id="{BD328281-E33C-6E6E-F1A5-2ED2551440A0}"/>
              </a:ext>
            </a:extLst>
          </p:cNvPr>
          <p:cNvPicPr>
            <a:picLocks noChangeAspect="1"/>
          </p:cNvPicPr>
          <p:nvPr userDrawn="1"/>
        </p:nvPicPr>
        <p:blipFill>
          <a:blip r:embed="rId4"/>
          <a:stretch>
            <a:fillRect/>
          </a:stretch>
        </p:blipFill>
        <p:spPr>
          <a:xfrm>
            <a:off x="8600660" y="97937"/>
            <a:ext cx="1992580" cy="411037"/>
          </a:xfrm>
          <a:prstGeom prst="rect">
            <a:avLst/>
          </a:prstGeom>
        </p:spPr>
      </p:pic>
      <p:pic>
        <p:nvPicPr>
          <p:cNvPr id="5" name="Picture 4">
            <a:extLst>
              <a:ext uri="{FF2B5EF4-FFF2-40B4-BE49-F238E27FC236}">
                <a16:creationId xmlns:a16="http://schemas.microsoft.com/office/drawing/2014/main" id="{D101B31D-04C0-1E71-4E4F-98DD8246E5D3}"/>
              </a:ext>
            </a:extLst>
          </p:cNvPr>
          <p:cNvPicPr>
            <a:picLocks noChangeAspect="1"/>
          </p:cNvPicPr>
          <p:nvPr userDrawn="1"/>
        </p:nvPicPr>
        <p:blipFill>
          <a:blip r:embed="rId5"/>
          <a:stretch>
            <a:fillRect/>
          </a:stretch>
        </p:blipFill>
        <p:spPr>
          <a:xfrm>
            <a:off x="10824439" y="-284944"/>
            <a:ext cx="1205467" cy="1205467"/>
          </a:xfrm>
          <a:prstGeom prst="rect">
            <a:avLst/>
          </a:prstGeom>
        </p:spPr>
      </p:pic>
    </p:spTree>
    <p:extLst>
      <p:ext uri="{BB962C8B-B14F-4D97-AF65-F5344CB8AC3E}">
        <p14:creationId xmlns:p14="http://schemas.microsoft.com/office/powerpoint/2010/main" val="18720799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4" name="Picture 3">
            <a:extLst>
              <a:ext uri="{FF2B5EF4-FFF2-40B4-BE49-F238E27FC236}">
                <a16:creationId xmlns:a16="http://schemas.microsoft.com/office/drawing/2014/main" id="{140B8BDB-2F99-F7C6-A784-8BB87C2205FE}"/>
              </a:ext>
            </a:extLst>
          </p:cNvPr>
          <p:cNvPicPr>
            <a:picLocks noChangeAspect="1"/>
          </p:cNvPicPr>
          <p:nvPr userDrawn="1"/>
        </p:nvPicPr>
        <p:blipFill>
          <a:blip r:embed="rId4"/>
          <a:stretch>
            <a:fillRect/>
          </a:stretch>
        </p:blipFill>
        <p:spPr>
          <a:xfrm>
            <a:off x="8600660" y="97937"/>
            <a:ext cx="1992580" cy="411037"/>
          </a:xfrm>
          <a:prstGeom prst="rect">
            <a:avLst/>
          </a:prstGeom>
        </p:spPr>
      </p:pic>
      <p:pic>
        <p:nvPicPr>
          <p:cNvPr id="5" name="Picture 4">
            <a:extLst>
              <a:ext uri="{FF2B5EF4-FFF2-40B4-BE49-F238E27FC236}">
                <a16:creationId xmlns:a16="http://schemas.microsoft.com/office/drawing/2014/main" id="{7EAA5812-0C4E-1118-1271-F5A48B8B5218}"/>
              </a:ext>
            </a:extLst>
          </p:cNvPr>
          <p:cNvPicPr>
            <a:picLocks noChangeAspect="1"/>
          </p:cNvPicPr>
          <p:nvPr userDrawn="1"/>
        </p:nvPicPr>
        <p:blipFill>
          <a:blip r:embed="rId5"/>
          <a:stretch>
            <a:fillRect/>
          </a:stretch>
        </p:blipFill>
        <p:spPr>
          <a:xfrm>
            <a:off x="10824439" y="-284944"/>
            <a:ext cx="1205467" cy="1205467"/>
          </a:xfrm>
          <a:prstGeom prst="rect">
            <a:avLst/>
          </a:prstGeom>
        </p:spPr>
      </p:pic>
    </p:spTree>
    <p:extLst>
      <p:ext uri="{BB962C8B-B14F-4D97-AF65-F5344CB8AC3E}">
        <p14:creationId xmlns:p14="http://schemas.microsoft.com/office/powerpoint/2010/main" val="39834359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1600"/>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4" name="Picture 3">
            <a:extLst>
              <a:ext uri="{FF2B5EF4-FFF2-40B4-BE49-F238E27FC236}">
                <a16:creationId xmlns:a16="http://schemas.microsoft.com/office/drawing/2014/main" id="{634D04C3-2C11-981C-E741-B66B6836FB48}"/>
              </a:ext>
            </a:extLst>
          </p:cNvPr>
          <p:cNvPicPr>
            <a:picLocks noChangeAspect="1"/>
          </p:cNvPicPr>
          <p:nvPr userDrawn="1"/>
        </p:nvPicPr>
        <p:blipFill>
          <a:blip r:embed="rId4"/>
          <a:stretch>
            <a:fillRect/>
          </a:stretch>
        </p:blipFill>
        <p:spPr>
          <a:xfrm>
            <a:off x="8600660" y="97937"/>
            <a:ext cx="1992580" cy="411037"/>
          </a:xfrm>
          <a:prstGeom prst="rect">
            <a:avLst/>
          </a:prstGeom>
        </p:spPr>
      </p:pic>
      <p:pic>
        <p:nvPicPr>
          <p:cNvPr id="5" name="Picture 4">
            <a:extLst>
              <a:ext uri="{FF2B5EF4-FFF2-40B4-BE49-F238E27FC236}">
                <a16:creationId xmlns:a16="http://schemas.microsoft.com/office/drawing/2014/main" id="{93D4FA45-BEB0-13AC-7082-0C656D675503}"/>
              </a:ext>
            </a:extLst>
          </p:cNvPr>
          <p:cNvPicPr>
            <a:picLocks noChangeAspect="1"/>
          </p:cNvPicPr>
          <p:nvPr userDrawn="1"/>
        </p:nvPicPr>
        <p:blipFill>
          <a:blip r:embed="rId5"/>
          <a:stretch>
            <a:fillRect/>
          </a:stretch>
        </p:blipFill>
        <p:spPr>
          <a:xfrm>
            <a:off x="10824439" y="-284944"/>
            <a:ext cx="1205467" cy="1205467"/>
          </a:xfrm>
          <a:prstGeom prst="rect">
            <a:avLst/>
          </a:prstGeom>
        </p:spPr>
      </p:pic>
    </p:spTree>
    <p:extLst>
      <p:ext uri="{BB962C8B-B14F-4D97-AF65-F5344CB8AC3E}">
        <p14:creationId xmlns:p14="http://schemas.microsoft.com/office/powerpoint/2010/main" val="36859325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4" name="Picture 3">
            <a:extLst>
              <a:ext uri="{FF2B5EF4-FFF2-40B4-BE49-F238E27FC236}">
                <a16:creationId xmlns:a16="http://schemas.microsoft.com/office/drawing/2014/main" id="{1F1DE0B5-6E42-339C-C460-426C401151B8}"/>
              </a:ext>
            </a:extLst>
          </p:cNvPr>
          <p:cNvPicPr>
            <a:picLocks noChangeAspect="1"/>
          </p:cNvPicPr>
          <p:nvPr userDrawn="1"/>
        </p:nvPicPr>
        <p:blipFill>
          <a:blip r:embed="rId4"/>
          <a:stretch>
            <a:fillRect/>
          </a:stretch>
        </p:blipFill>
        <p:spPr>
          <a:xfrm>
            <a:off x="8600660" y="97937"/>
            <a:ext cx="1992580" cy="411037"/>
          </a:xfrm>
          <a:prstGeom prst="rect">
            <a:avLst/>
          </a:prstGeom>
        </p:spPr>
      </p:pic>
      <p:pic>
        <p:nvPicPr>
          <p:cNvPr id="5" name="Picture 4">
            <a:extLst>
              <a:ext uri="{FF2B5EF4-FFF2-40B4-BE49-F238E27FC236}">
                <a16:creationId xmlns:a16="http://schemas.microsoft.com/office/drawing/2014/main" id="{6BBC78AA-0731-579D-F95A-7257D59890FF}"/>
              </a:ext>
            </a:extLst>
          </p:cNvPr>
          <p:cNvPicPr>
            <a:picLocks noChangeAspect="1"/>
          </p:cNvPicPr>
          <p:nvPr userDrawn="1"/>
        </p:nvPicPr>
        <p:blipFill>
          <a:blip r:embed="rId5"/>
          <a:stretch>
            <a:fillRect/>
          </a:stretch>
        </p:blipFill>
        <p:spPr>
          <a:xfrm>
            <a:off x="10824439" y="-284944"/>
            <a:ext cx="1205467" cy="1205467"/>
          </a:xfrm>
          <a:prstGeom prst="rect">
            <a:avLst/>
          </a:prstGeom>
        </p:spPr>
      </p:pic>
    </p:spTree>
    <p:extLst>
      <p:ext uri="{BB962C8B-B14F-4D97-AF65-F5344CB8AC3E}">
        <p14:creationId xmlns:p14="http://schemas.microsoft.com/office/powerpoint/2010/main" val="25065046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4" name="Picture 3">
            <a:extLst>
              <a:ext uri="{FF2B5EF4-FFF2-40B4-BE49-F238E27FC236}">
                <a16:creationId xmlns:a16="http://schemas.microsoft.com/office/drawing/2014/main" id="{56A6A336-F189-0D08-BFB2-412956FF4F87}"/>
              </a:ext>
            </a:extLst>
          </p:cNvPr>
          <p:cNvPicPr>
            <a:picLocks noChangeAspect="1"/>
          </p:cNvPicPr>
          <p:nvPr userDrawn="1"/>
        </p:nvPicPr>
        <p:blipFill>
          <a:blip r:embed="rId4"/>
          <a:stretch>
            <a:fillRect/>
          </a:stretch>
        </p:blipFill>
        <p:spPr>
          <a:xfrm>
            <a:off x="8600660" y="97937"/>
            <a:ext cx="1992580" cy="411037"/>
          </a:xfrm>
          <a:prstGeom prst="rect">
            <a:avLst/>
          </a:prstGeom>
        </p:spPr>
      </p:pic>
      <p:pic>
        <p:nvPicPr>
          <p:cNvPr id="5" name="Picture 4">
            <a:extLst>
              <a:ext uri="{FF2B5EF4-FFF2-40B4-BE49-F238E27FC236}">
                <a16:creationId xmlns:a16="http://schemas.microsoft.com/office/drawing/2014/main" id="{536DE204-D6EF-64EE-970E-3D5DBEE7D485}"/>
              </a:ext>
            </a:extLst>
          </p:cNvPr>
          <p:cNvPicPr>
            <a:picLocks noChangeAspect="1"/>
          </p:cNvPicPr>
          <p:nvPr userDrawn="1"/>
        </p:nvPicPr>
        <p:blipFill>
          <a:blip r:embed="rId5"/>
          <a:stretch>
            <a:fillRect/>
          </a:stretch>
        </p:blipFill>
        <p:spPr>
          <a:xfrm>
            <a:off x="10824439" y="-284944"/>
            <a:ext cx="1205467" cy="1205467"/>
          </a:xfrm>
          <a:prstGeom prst="rect">
            <a:avLst/>
          </a:prstGeom>
        </p:spPr>
      </p:pic>
    </p:spTree>
    <p:extLst>
      <p:ext uri="{BB962C8B-B14F-4D97-AF65-F5344CB8AC3E}">
        <p14:creationId xmlns:p14="http://schemas.microsoft.com/office/powerpoint/2010/main" val="33978814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4" name="Picture 3">
            <a:extLst>
              <a:ext uri="{FF2B5EF4-FFF2-40B4-BE49-F238E27FC236}">
                <a16:creationId xmlns:a16="http://schemas.microsoft.com/office/drawing/2014/main" id="{AC00850A-4C1B-7A7E-0D7F-B096FEBDBE21}"/>
              </a:ext>
            </a:extLst>
          </p:cNvPr>
          <p:cNvPicPr>
            <a:picLocks noChangeAspect="1"/>
          </p:cNvPicPr>
          <p:nvPr userDrawn="1"/>
        </p:nvPicPr>
        <p:blipFill>
          <a:blip r:embed="rId4"/>
          <a:stretch>
            <a:fillRect/>
          </a:stretch>
        </p:blipFill>
        <p:spPr>
          <a:xfrm>
            <a:off x="8600660" y="97937"/>
            <a:ext cx="1992580" cy="411037"/>
          </a:xfrm>
          <a:prstGeom prst="rect">
            <a:avLst/>
          </a:prstGeom>
        </p:spPr>
      </p:pic>
      <p:pic>
        <p:nvPicPr>
          <p:cNvPr id="5" name="Picture 4">
            <a:extLst>
              <a:ext uri="{FF2B5EF4-FFF2-40B4-BE49-F238E27FC236}">
                <a16:creationId xmlns:a16="http://schemas.microsoft.com/office/drawing/2014/main" id="{0076ABF8-5B26-30EE-6057-99254308985C}"/>
              </a:ext>
            </a:extLst>
          </p:cNvPr>
          <p:cNvPicPr>
            <a:picLocks noChangeAspect="1"/>
          </p:cNvPicPr>
          <p:nvPr userDrawn="1"/>
        </p:nvPicPr>
        <p:blipFill>
          <a:blip r:embed="rId5"/>
          <a:stretch>
            <a:fillRect/>
          </a:stretch>
        </p:blipFill>
        <p:spPr>
          <a:xfrm>
            <a:off x="10824439" y="-284944"/>
            <a:ext cx="1205467" cy="1205467"/>
          </a:xfrm>
          <a:prstGeom prst="rect">
            <a:avLst/>
          </a:prstGeom>
        </p:spPr>
      </p:pic>
    </p:spTree>
    <p:extLst>
      <p:ext uri="{BB962C8B-B14F-4D97-AF65-F5344CB8AC3E}">
        <p14:creationId xmlns:p14="http://schemas.microsoft.com/office/powerpoint/2010/main" val="19239162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4" name="Picture 3">
            <a:extLst>
              <a:ext uri="{FF2B5EF4-FFF2-40B4-BE49-F238E27FC236}">
                <a16:creationId xmlns:a16="http://schemas.microsoft.com/office/drawing/2014/main" id="{1174C85E-6296-0203-E0B7-9272898E3957}"/>
              </a:ext>
            </a:extLst>
          </p:cNvPr>
          <p:cNvPicPr>
            <a:picLocks noChangeAspect="1"/>
          </p:cNvPicPr>
          <p:nvPr userDrawn="1"/>
        </p:nvPicPr>
        <p:blipFill>
          <a:blip r:embed="rId4"/>
          <a:stretch>
            <a:fillRect/>
          </a:stretch>
        </p:blipFill>
        <p:spPr>
          <a:xfrm>
            <a:off x="8600660" y="97937"/>
            <a:ext cx="1992580" cy="411037"/>
          </a:xfrm>
          <a:prstGeom prst="rect">
            <a:avLst/>
          </a:prstGeom>
        </p:spPr>
      </p:pic>
      <p:pic>
        <p:nvPicPr>
          <p:cNvPr id="5" name="Picture 4">
            <a:extLst>
              <a:ext uri="{FF2B5EF4-FFF2-40B4-BE49-F238E27FC236}">
                <a16:creationId xmlns:a16="http://schemas.microsoft.com/office/drawing/2014/main" id="{D11DDF14-AAFB-31AA-317A-B4230F0FE2FB}"/>
              </a:ext>
            </a:extLst>
          </p:cNvPr>
          <p:cNvPicPr>
            <a:picLocks noChangeAspect="1"/>
          </p:cNvPicPr>
          <p:nvPr userDrawn="1"/>
        </p:nvPicPr>
        <p:blipFill>
          <a:blip r:embed="rId5"/>
          <a:stretch>
            <a:fillRect/>
          </a:stretch>
        </p:blipFill>
        <p:spPr>
          <a:xfrm>
            <a:off x="10824439" y="-284944"/>
            <a:ext cx="1205467" cy="1205467"/>
          </a:xfrm>
          <a:prstGeom prst="rect">
            <a:avLst/>
          </a:prstGeom>
        </p:spPr>
      </p:pic>
    </p:spTree>
    <p:extLst>
      <p:ext uri="{BB962C8B-B14F-4D97-AF65-F5344CB8AC3E}">
        <p14:creationId xmlns:p14="http://schemas.microsoft.com/office/powerpoint/2010/main" val="5571587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DEFAUL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4" name="Picture 3">
            <a:extLst>
              <a:ext uri="{FF2B5EF4-FFF2-40B4-BE49-F238E27FC236}">
                <a16:creationId xmlns:a16="http://schemas.microsoft.com/office/drawing/2014/main" id="{AC00850A-4C1B-7A7E-0D7F-B096FEBDBE21}"/>
              </a:ext>
            </a:extLst>
          </p:cNvPr>
          <p:cNvPicPr>
            <a:picLocks noChangeAspect="1"/>
          </p:cNvPicPr>
          <p:nvPr userDrawn="1"/>
        </p:nvPicPr>
        <p:blipFill>
          <a:blip r:embed="rId4"/>
          <a:stretch>
            <a:fillRect/>
          </a:stretch>
        </p:blipFill>
        <p:spPr>
          <a:xfrm>
            <a:off x="8600660" y="97937"/>
            <a:ext cx="1992580" cy="411037"/>
          </a:xfrm>
          <a:prstGeom prst="rect">
            <a:avLst/>
          </a:prstGeom>
        </p:spPr>
      </p:pic>
      <p:pic>
        <p:nvPicPr>
          <p:cNvPr id="5" name="Picture 4">
            <a:extLst>
              <a:ext uri="{FF2B5EF4-FFF2-40B4-BE49-F238E27FC236}">
                <a16:creationId xmlns:a16="http://schemas.microsoft.com/office/drawing/2014/main" id="{0076ABF8-5B26-30EE-6057-99254308985C}"/>
              </a:ext>
            </a:extLst>
          </p:cNvPr>
          <p:cNvPicPr>
            <a:picLocks noChangeAspect="1"/>
          </p:cNvPicPr>
          <p:nvPr userDrawn="1"/>
        </p:nvPicPr>
        <p:blipFill>
          <a:blip r:embed="rId5"/>
          <a:stretch>
            <a:fillRect/>
          </a:stretch>
        </p:blipFill>
        <p:spPr>
          <a:xfrm>
            <a:off x="10824439" y="-284944"/>
            <a:ext cx="1205467" cy="1205467"/>
          </a:xfrm>
          <a:prstGeom prst="rect">
            <a:avLst/>
          </a:prstGeom>
        </p:spPr>
      </p:pic>
    </p:spTree>
    <p:extLst>
      <p:ext uri="{BB962C8B-B14F-4D97-AF65-F5344CB8AC3E}">
        <p14:creationId xmlns:p14="http://schemas.microsoft.com/office/powerpoint/2010/main" val="33997514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61" lvl="0" indent="-406374">
              <a:spcBef>
                <a:spcPts val="0"/>
              </a:spcBef>
              <a:spcAft>
                <a:spcPts val="0"/>
              </a:spcAft>
              <a:buSzPts val="1200"/>
              <a:buChar char="●"/>
              <a:defRPr sz="2000">
                <a:latin typeface="+mn-lt"/>
              </a:defRPr>
            </a:lvl1pPr>
            <a:lvl2pPr marL="1219121" lvl="1" indent="-406374">
              <a:spcBef>
                <a:spcPts val="0"/>
              </a:spcBef>
              <a:spcAft>
                <a:spcPts val="0"/>
              </a:spcAft>
              <a:buSzPts val="1200"/>
              <a:buChar char="○"/>
              <a:defRPr sz="1600"/>
            </a:lvl2pPr>
            <a:lvl3pPr marL="1828681" lvl="2" indent="-406374">
              <a:spcBef>
                <a:spcPts val="0"/>
              </a:spcBef>
              <a:spcAft>
                <a:spcPts val="0"/>
              </a:spcAft>
              <a:buSzPts val="1200"/>
              <a:buChar char="■"/>
              <a:defRPr sz="1600"/>
            </a:lvl3pPr>
            <a:lvl4pPr marL="2438242" lvl="3" indent="-406374">
              <a:spcBef>
                <a:spcPts val="0"/>
              </a:spcBef>
              <a:spcAft>
                <a:spcPts val="0"/>
              </a:spcAft>
              <a:buSzPts val="1200"/>
              <a:buChar char="●"/>
              <a:defRPr sz="1600"/>
            </a:lvl4pPr>
            <a:lvl5pPr marL="3047802" lvl="4" indent="-406374">
              <a:spcBef>
                <a:spcPts val="0"/>
              </a:spcBef>
              <a:spcAft>
                <a:spcPts val="0"/>
              </a:spcAft>
              <a:buSzPts val="1200"/>
              <a:buChar char="○"/>
              <a:defRPr sz="1600"/>
            </a:lvl5pPr>
            <a:lvl6pPr marL="3657363" lvl="5" indent="-406374">
              <a:spcBef>
                <a:spcPts val="0"/>
              </a:spcBef>
              <a:spcAft>
                <a:spcPts val="0"/>
              </a:spcAft>
              <a:buSzPts val="1200"/>
              <a:buChar char="■"/>
              <a:defRPr sz="1600"/>
            </a:lvl6pPr>
            <a:lvl7pPr marL="4266923" lvl="6" indent="-406374">
              <a:spcBef>
                <a:spcPts val="0"/>
              </a:spcBef>
              <a:spcAft>
                <a:spcPts val="0"/>
              </a:spcAft>
              <a:buSzPts val="1200"/>
              <a:buChar char="●"/>
              <a:defRPr sz="1600"/>
            </a:lvl7pPr>
            <a:lvl8pPr marL="4876483" lvl="7" indent="-406374">
              <a:spcBef>
                <a:spcPts val="0"/>
              </a:spcBef>
              <a:spcAft>
                <a:spcPts val="0"/>
              </a:spcAft>
              <a:buSzPts val="1200"/>
              <a:buChar char="○"/>
              <a:defRPr sz="1600"/>
            </a:lvl8pPr>
            <a:lvl9pPr marL="5486044" lvl="8" indent="-406374">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5" y="6176751"/>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01280903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r>
              <a:rPr lang="en-US"/>
              <a:t>Click to edit Master title style</a:t>
            </a:r>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61" lvl="0" indent="-406374">
              <a:spcBef>
                <a:spcPts val="0"/>
              </a:spcBef>
              <a:spcAft>
                <a:spcPts val="0"/>
              </a:spcAft>
              <a:buSzPts val="1200"/>
              <a:buChar char="●"/>
              <a:defRPr sz="2000">
                <a:latin typeface="+mn-lt"/>
              </a:defRPr>
            </a:lvl1pPr>
            <a:lvl2pPr marL="1219121" lvl="1" indent="-406374">
              <a:spcBef>
                <a:spcPts val="0"/>
              </a:spcBef>
              <a:spcAft>
                <a:spcPts val="0"/>
              </a:spcAft>
              <a:buSzPts val="1200"/>
              <a:buChar char="○"/>
              <a:defRPr sz="1600"/>
            </a:lvl2pPr>
            <a:lvl3pPr marL="1828681" lvl="2" indent="-406374">
              <a:spcBef>
                <a:spcPts val="0"/>
              </a:spcBef>
              <a:spcAft>
                <a:spcPts val="0"/>
              </a:spcAft>
              <a:buSzPts val="1200"/>
              <a:buChar char="■"/>
              <a:defRPr sz="1600"/>
            </a:lvl3pPr>
            <a:lvl4pPr marL="2438242" lvl="3" indent="-406374">
              <a:spcBef>
                <a:spcPts val="0"/>
              </a:spcBef>
              <a:spcAft>
                <a:spcPts val="0"/>
              </a:spcAft>
              <a:buSzPts val="1200"/>
              <a:buChar char="●"/>
              <a:defRPr sz="1600"/>
            </a:lvl4pPr>
            <a:lvl5pPr marL="3047802" lvl="4" indent="-406374">
              <a:spcBef>
                <a:spcPts val="0"/>
              </a:spcBef>
              <a:spcAft>
                <a:spcPts val="0"/>
              </a:spcAft>
              <a:buSzPts val="1200"/>
              <a:buChar char="○"/>
              <a:defRPr sz="1600"/>
            </a:lvl5pPr>
            <a:lvl6pPr marL="3657363" lvl="5" indent="-406374">
              <a:spcBef>
                <a:spcPts val="0"/>
              </a:spcBef>
              <a:spcAft>
                <a:spcPts val="0"/>
              </a:spcAft>
              <a:buSzPts val="1200"/>
              <a:buChar char="■"/>
              <a:defRPr sz="1600"/>
            </a:lvl6pPr>
            <a:lvl7pPr marL="4266923" lvl="6" indent="-406374">
              <a:spcBef>
                <a:spcPts val="0"/>
              </a:spcBef>
              <a:spcAft>
                <a:spcPts val="0"/>
              </a:spcAft>
              <a:buSzPts val="1200"/>
              <a:buChar char="●"/>
              <a:defRPr sz="1600"/>
            </a:lvl7pPr>
            <a:lvl8pPr marL="4876483" lvl="7" indent="-406374">
              <a:spcBef>
                <a:spcPts val="0"/>
              </a:spcBef>
              <a:spcAft>
                <a:spcPts val="0"/>
              </a:spcAft>
              <a:buSzPts val="1200"/>
              <a:buChar char="○"/>
              <a:defRPr sz="1600"/>
            </a:lvl8pPr>
            <a:lvl9pPr marL="5486044" lvl="8" indent="-406374">
              <a:spcBef>
                <a:spcPts val="0"/>
              </a:spcBef>
              <a:spcAft>
                <a:spcPts val="0"/>
              </a:spcAft>
              <a:buSzPts val="1200"/>
              <a:buChar char="■"/>
              <a:defRPr sz="1600"/>
            </a:lvl9pPr>
          </a:lstStyle>
          <a:p>
            <a:pPr lvl="0"/>
            <a:r>
              <a:rPr lang="en-US"/>
              <a:t>Edit Master text styles</a:t>
            </a:r>
          </a:p>
        </p:txBody>
      </p:sp>
      <p:pic>
        <p:nvPicPr>
          <p:cNvPr id="9" name="Picture 8">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1"/>
            <a:ext cx="941949" cy="308836"/>
          </a:xfrm>
          <a:prstGeom prst="rect">
            <a:avLst/>
          </a:prstGeom>
        </p:spPr>
      </p:pic>
      <p:pic>
        <p:nvPicPr>
          <p:cNvPr id="10" name="Picture 9">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9"/>
          </a:xfrm>
          <a:prstGeom prst="rect">
            <a:avLst/>
          </a:prstGeom>
        </p:spPr>
      </p:pic>
      <p:cxnSp>
        <p:nvCxnSpPr>
          <p:cNvPr id="11" name="Straight Connector 10">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2" name="Picture 11">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3" name="Picture 12">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325634570"/>
      </p:ext>
    </p:extLst>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r>
              <a:rPr lang="en-US"/>
              <a:t>Click to edit Master title style</a:t>
            </a:r>
            <a:endParaRPr dirty="0"/>
          </a:p>
        </p:txBody>
      </p:sp>
      <p:pic>
        <p:nvPicPr>
          <p:cNvPr id="9" name="Picture 8">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1"/>
            <a:ext cx="941949" cy="308836"/>
          </a:xfrm>
          <a:prstGeom prst="rect">
            <a:avLst/>
          </a:prstGeom>
        </p:spPr>
      </p:pic>
      <p:pic>
        <p:nvPicPr>
          <p:cNvPr id="10" name="Picture 9">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9"/>
          </a:xfrm>
          <a:prstGeom prst="rect">
            <a:avLst/>
          </a:prstGeom>
        </p:spPr>
      </p:pic>
      <p:cxnSp>
        <p:nvCxnSpPr>
          <p:cNvPr id="11" name="Straight Connector 10">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2" name="Picture 11">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3" name="Picture 12">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041562079"/>
      </p:ext>
    </p:extLst>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r>
              <a:rPr lang="en-US"/>
              <a:t>Click to edit Master title style</a:t>
            </a:r>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r>
              <a:rPr lang="en-US"/>
              <a:t>Click to edit Master subtitle style</a:t>
            </a:r>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61" lvl="0" indent="-423306">
              <a:spcBef>
                <a:spcPts val="0"/>
              </a:spcBef>
              <a:spcAft>
                <a:spcPts val="0"/>
              </a:spcAft>
              <a:buSzPts val="1400"/>
              <a:buChar char="●"/>
              <a:defRPr/>
            </a:lvl1pPr>
            <a:lvl2pPr marL="1219121" lvl="1" indent="-423306">
              <a:spcBef>
                <a:spcPts val="0"/>
              </a:spcBef>
              <a:spcAft>
                <a:spcPts val="0"/>
              </a:spcAft>
              <a:buSzPts val="1400"/>
              <a:buChar char="○"/>
              <a:defRPr/>
            </a:lvl2pPr>
            <a:lvl3pPr marL="1828681" lvl="2" indent="-423306">
              <a:spcBef>
                <a:spcPts val="0"/>
              </a:spcBef>
              <a:spcAft>
                <a:spcPts val="0"/>
              </a:spcAft>
              <a:buSzPts val="1400"/>
              <a:buChar char="■"/>
              <a:defRPr/>
            </a:lvl3pPr>
            <a:lvl4pPr marL="2438242" lvl="3" indent="-423306">
              <a:spcBef>
                <a:spcPts val="0"/>
              </a:spcBef>
              <a:spcAft>
                <a:spcPts val="0"/>
              </a:spcAft>
              <a:buSzPts val="1400"/>
              <a:buChar char="●"/>
              <a:defRPr/>
            </a:lvl4pPr>
            <a:lvl5pPr marL="3047802" lvl="4" indent="-423306">
              <a:spcBef>
                <a:spcPts val="0"/>
              </a:spcBef>
              <a:spcAft>
                <a:spcPts val="0"/>
              </a:spcAft>
              <a:buSzPts val="1400"/>
              <a:buChar char="○"/>
              <a:defRPr/>
            </a:lvl5pPr>
            <a:lvl6pPr marL="3657363" lvl="5" indent="-423306">
              <a:spcBef>
                <a:spcPts val="0"/>
              </a:spcBef>
              <a:spcAft>
                <a:spcPts val="0"/>
              </a:spcAft>
              <a:buSzPts val="1400"/>
              <a:buChar char="■"/>
              <a:defRPr/>
            </a:lvl6pPr>
            <a:lvl7pPr marL="4266923" lvl="6" indent="-423306">
              <a:spcBef>
                <a:spcPts val="0"/>
              </a:spcBef>
              <a:spcAft>
                <a:spcPts val="0"/>
              </a:spcAft>
              <a:buSzPts val="1400"/>
              <a:buChar char="●"/>
              <a:defRPr/>
            </a:lvl7pPr>
            <a:lvl8pPr marL="4876483" lvl="7" indent="-423306">
              <a:spcBef>
                <a:spcPts val="0"/>
              </a:spcBef>
              <a:spcAft>
                <a:spcPts val="0"/>
              </a:spcAft>
              <a:buSzPts val="1400"/>
              <a:buChar char="○"/>
              <a:defRPr/>
            </a:lvl8pPr>
            <a:lvl9pPr marL="5486044" lvl="8" indent="-423306">
              <a:spcBef>
                <a:spcPts val="0"/>
              </a:spcBef>
              <a:spcAft>
                <a:spcPts val="0"/>
              </a:spcAft>
              <a:buSzPts val="1400"/>
              <a:buChar char="■"/>
              <a:defRPr/>
            </a:lvl9pPr>
          </a:lstStyle>
          <a:p>
            <a:pPr lvl="0"/>
            <a:r>
              <a:rPr lang="en-US"/>
              <a:t>Edit Master text styles</a:t>
            </a:r>
          </a:p>
        </p:txBody>
      </p:sp>
      <p:pic>
        <p:nvPicPr>
          <p:cNvPr id="11" name="Picture 10">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1"/>
            <a:ext cx="941949" cy="308836"/>
          </a:xfrm>
          <a:prstGeom prst="rect">
            <a:avLst/>
          </a:prstGeom>
        </p:spPr>
      </p:pic>
      <p:pic>
        <p:nvPicPr>
          <p:cNvPr id="12" name="Picture 11">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9"/>
          </a:xfrm>
          <a:prstGeom prst="rect">
            <a:avLst/>
          </a:prstGeom>
        </p:spPr>
      </p:pic>
      <p:cxnSp>
        <p:nvCxnSpPr>
          <p:cNvPr id="13" name="Straight Connector 12">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4" name="Picture 13">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5" name="Picture 14">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400764895"/>
      </p:ext>
    </p:extLst>
  </p:cSld>
  <p:clrMapOvr>
    <a:masterClrMapping/>
  </p:clrMapOvr>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61" lvl="0" indent="-304779">
              <a:lnSpc>
                <a:spcPct val="100000"/>
              </a:lnSpc>
              <a:spcBef>
                <a:spcPts val="0"/>
              </a:spcBef>
              <a:spcAft>
                <a:spcPts val="0"/>
              </a:spcAft>
              <a:buSzPts val="1400"/>
              <a:buNone/>
              <a:defRPr sz="2000">
                <a:latin typeface="+mn-lt"/>
              </a:defRPr>
            </a:lvl1pPr>
          </a:lstStyle>
          <a:p>
            <a:pPr lvl="0"/>
            <a:r>
              <a:rPr lang="en-US"/>
              <a:t>Edit Master text styles</a:t>
            </a:r>
          </a:p>
        </p:txBody>
      </p:sp>
      <p:pic>
        <p:nvPicPr>
          <p:cNvPr id="8" name="Picture 7">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1"/>
            <a:ext cx="941949" cy="308836"/>
          </a:xfrm>
          <a:prstGeom prst="rect">
            <a:avLst/>
          </a:prstGeom>
        </p:spPr>
      </p:pic>
      <p:pic>
        <p:nvPicPr>
          <p:cNvPr id="9" name="Picture 8">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9"/>
          </a:xfrm>
          <a:prstGeom prst="rect">
            <a:avLst/>
          </a:prstGeom>
        </p:spPr>
      </p:pic>
      <p:cxnSp>
        <p:nvCxnSpPr>
          <p:cNvPr id="10" name="Straight Connector 9">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1" name="Picture 10">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2" name="Picture 11">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4113811062"/>
      </p:ext>
    </p:extLst>
  </p:cSld>
  <p:clrMapOvr>
    <a:masterClrMapping/>
  </p:clrMapOvr>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5999"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5999"/>
            </a:lvl2pPr>
            <a:lvl3pPr lvl="2" algn="ctr">
              <a:spcBef>
                <a:spcPts val="0"/>
              </a:spcBef>
              <a:spcAft>
                <a:spcPts val="0"/>
              </a:spcAft>
              <a:buSzPts val="12000"/>
              <a:buNone/>
              <a:defRPr sz="15999"/>
            </a:lvl3pPr>
            <a:lvl4pPr lvl="3" algn="ctr">
              <a:spcBef>
                <a:spcPts val="0"/>
              </a:spcBef>
              <a:spcAft>
                <a:spcPts val="0"/>
              </a:spcAft>
              <a:buSzPts val="12000"/>
              <a:buNone/>
              <a:defRPr sz="15999"/>
            </a:lvl4pPr>
            <a:lvl5pPr lvl="4" algn="ctr">
              <a:spcBef>
                <a:spcPts val="0"/>
              </a:spcBef>
              <a:spcAft>
                <a:spcPts val="0"/>
              </a:spcAft>
              <a:buSzPts val="12000"/>
              <a:buNone/>
              <a:defRPr sz="15999"/>
            </a:lvl5pPr>
            <a:lvl6pPr lvl="5" algn="ctr">
              <a:spcBef>
                <a:spcPts val="0"/>
              </a:spcBef>
              <a:spcAft>
                <a:spcPts val="0"/>
              </a:spcAft>
              <a:buSzPts val="12000"/>
              <a:buNone/>
              <a:defRPr sz="15999"/>
            </a:lvl6pPr>
            <a:lvl7pPr lvl="6" algn="ctr">
              <a:spcBef>
                <a:spcPts val="0"/>
              </a:spcBef>
              <a:spcAft>
                <a:spcPts val="0"/>
              </a:spcAft>
              <a:buSzPts val="12000"/>
              <a:buNone/>
              <a:defRPr sz="15999"/>
            </a:lvl7pPr>
            <a:lvl8pPr lvl="7" algn="ctr">
              <a:spcBef>
                <a:spcPts val="0"/>
              </a:spcBef>
              <a:spcAft>
                <a:spcPts val="0"/>
              </a:spcAft>
              <a:buSzPts val="12000"/>
              <a:buNone/>
              <a:defRPr sz="15999"/>
            </a:lvl8pPr>
            <a:lvl9pPr lvl="8" algn="ctr">
              <a:spcBef>
                <a:spcPts val="0"/>
              </a:spcBef>
              <a:spcAft>
                <a:spcPts val="0"/>
              </a:spcAft>
              <a:buSzPts val="12000"/>
              <a:buNone/>
              <a:defRPr sz="15999"/>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61" lvl="0" indent="-423306" algn="ctr">
              <a:spcBef>
                <a:spcPts val="0"/>
              </a:spcBef>
              <a:spcAft>
                <a:spcPts val="0"/>
              </a:spcAft>
              <a:buSzPts val="1400"/>
              <a:buChar char="●"/>
              <a:defRPr sz="2000">
                <a:latin typeface="+mn-lt"/>
              </a:defRPr>
            </a:lvl1pPr>
            <a:lvl2pPr marL="1219121" lvl="1" indent="-423306" algn="ctr">
              <a:spcBef>
                <a:spcPts val="0"/>
              </a:spcBef>
              <a:spcAft>
                <a:spcPts val="0"/>
              </a:spcAft>
              <a:buSzPts val="1400"/>
              <a:buChar char="○"/>
              <a:defRPr/>
            </a:lvl2pPr>
            <a:lvl3pPr marL="1828681" lvl="2" indent="-423306" algn="ctr">
              <a:spcBef>
                <a:spcPts val="0"/>
              </a:spcBef>
              <a:spcAft>
                <a:spcPts val="0"/>
              </a:spcAft>
              <a:buSzPts val="1400"/>
              <a:buChar char="■"/>
              <a:defRPr/>
            </a:lvl3pPr>
            <a:lvl4pPr marL="2438242" lvl="3" indent="-423306" algn="ctr">
              <a:spcBef>
                <a:spcPts val="0"/>
              </a:spcBef>
              <a:spcAft>
                <a:spcPts val="0"/>
              </a:spcAft>
              <a:buSzPts val="1400"/>
              <a:buChar char="●"/>
              <a:defRPr/>
            </a:lvl4pPr>
            <a:lvl5pPr marL="3047802" lvl="4" indent="-423306" algn="ctr">
              <a:spcBef>
                <a:spcPts val="0"/>
              </a:spcBef>
              <a:spcAft>
                <a:spcPts val="0"/>
              </a:spcAft>
              <a:buSzPts val="1400"/>
              <a:buChar char="○"/>
              <a:defRPr/>
            </a:lvl5pPr>
            <a:lvl6pPr marL="3657363" lvl="5" indent="-423306" algn="ctr">
              <a:spcBef>
                <a:spcPts val="0"/>
              </a:spcBef>
              <a:spcAft>
                <a:spcPts val="0"/>
              </a:spcAft>
              <a:buSzPts val="1400"/>
              <a:buChar char="■"/>
              <a:defRPr/>
            </a:lvl6pPr>
            <a:lvl7pPr marL="4266923" lvl="6" indent="-423306" algn="ctr">
              <a:spcBef>
                <a:spcPts val="0"/>
              </a:spcBef>
              <a:spcAft>
                <a:spcPts val="0"/>
              </a:spcAft>
              <a:buSzPts val="1400"/>
              <a:buChar char="●"/>
              <a:defRPr/>
            </a:lvl7pPr>
            <a:lvl8pPr marL="4876483" lvl="7" indent="-423306" algn="ctr">
              <a:spcBef>
                <a:spcPts val="0"/>
              </a:spcBef>
              <a:spcAft>
                <a:spcPts val="0"/>
              </a:spcAft>
              <a:buSzPts val="1400"/>
              <a:buChar char="○"/>
              <a:defRPr/>
            </a:lvl8pPr>
            <a:lvl9pPr marL="5486044" lvl="8" indent="-423306" algn="ctr">
              <a:spcBef>
                <a:spcPts val="0"/>
              </a:spcBef>
              <a:spcAft>
                <a:spcPts val="0"/>
              </a:spcAft>
              <a:buSzPts val="1400"/>
              <a:buChar char="■"/>
              <a:defRPr/>
            </a:lvl9pPr>
          </a:lstStyle>
          <a:p>
            <a:pPr lvl="0"/>
            <a:r>
              <a:rPr lang="en-US"/>
              <a:t>Edit Master text styles</a:t>
            </a:r>
          </a:p>
        </p:txBody>
      </p:sp>
      <p:pic>
        <p:nvPicPr>
          <p:cNvPr id="9" name="Picture 8">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1"/>
            <a:ext cx="941949" cy="308836"/>
          </a:xfrm>
          <a:prstGeom prst="rect">
            <a:avLst/>
          </a:prstGeom>
        </p:spPr>
      </p:pic>
      <p:pic>
        <p:nvPicPr>
          <p:cNvPr id="10" name="Picture 9">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9"/>
          </a:xfrm>
          <a:prstGeom prst="rect">
            <a:avLst/>
          </a:prstGeom>
        </p:spPr>
      </p:pic>
      <p:cxnSp>
        <p:nvCxnSpPr>
          <p:cNvPr id="11" name="Straight Connector 10">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2" name="Picture 11">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3" name="Picture 12">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581021509"/>
      </p:ext>
    </p:extLst>
  </p:cSld>
  <p:clrMapOvr>
    <a:masterClrMapping/>
  </p:clrMapOvr>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2"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en-US"/>
              <a:t>Click to edit Master title style</a:t>
            </a:r>
            <a:endParaRPr lang="fr-FR" dirty="0"/>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pic>
        <p:nvPicPr>
          <p:cNvPr id="6" name="Picture 5">
            <a:extLst>
              <a:ext uri="{FF2B5EF4-FFF2-40B4-BE49-F238E27FC236}">
                <a16:creationId xmlns:a16="http://schemas.microsoft.com/office/drawing/2014/main" id="{A331676F-CB79-5168-EFC1-C36D550B4ACA}"/>
              </a:ext>
            </a:extLst>
          </p:cNvPr>
          <p:cNvPicPr>
            <a:picLocks noChangeAspect="1"/>
          </p:cNvPicPr>
          <p:nvPr/>
        </p:nvPicPr>
        <p:blipFill>
          <a:blip r:embed="rId2"/>
          <a:stretch>
            <a:fillRect/>
          </a:stretch>
        </p:blipFill>
        <p:spPr>
          <a:xfrm>
            <a:off x="315685"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p:nvPicPr>
        <p:blipFill>
          <a:blip r:embed="rId3"/>
          <a:stretch>
            <a:fillRect/>
          </a:stretch>
        </p:blipFill>
        <p:spPr>
          <a:xfrm>
            <a:off x="1497846" y="6297949"/>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2197674"/>
      </p:ext>
    </p:extLst>
  </p:cSld>
  <p:clrMapOvr>
    <a:masterClrMapping/>
  </p:clrMapOvr>
  <p:transition advClick="0"/>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sz="half" idx="1"/>
          </p:nvPr>
        </p:nvSpPr>
        <p:spPr>
          <a:xfrm>
            <a:off x="431801" y="1989139"/>
            <a:ext cx="5513917"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48920"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4"/>
          <p:cNvSpPr>
            <a:spLocks noGrp="1" noChangeArrowheads="1"/>
          </p:cNvSpPr>
          <p:nvPr>
            <p:ph type="dt" sz="half" idx="10"/>
          </p:nvPr>
        </p:nvSpPr>
        <p:spPr>
          <a:ln/>
        </p:spPr>
        <p:txBody>
          <a:bodyPr/>
          <a:lstStyle>
            <a:lvl1pPr>
              <a:defRPr/>
            </a:lvl1pPr>
          </a:lstStyle>
          <a:p>
            <a:pPr defTabSz="914363">
              <a:buClr>
                <a:srgbClr val="000000"/>
              </a:buClr>
              <a:defRPr/>
            </a:pPr>
            <a:endParaRPr lang="en-US" sz="1867" kern="0">
              <a:solidFill>
                <a:srgbClr val="000000"/>
              </a:solidFill>
              <a:cs typeface="Arial"/>
              <a:sym typeface="Arial"/>
            </a:endParaRPr>
          </a:p>
        </p:txBody>
      </p:sp>
      <p:sp>
        <p:nvSpPr>
          <p:cNvPr id="6" name="Rectangle 6"/>
          <p:cNvSpPr>
            <a:spLocks noGrp="1" noChangeArrowheads="1"/>
          </p:cNvSpPr>
          <p:nvPr>
            <p:ph type="sldNum" sz="quarter" idx="11"/>
          </p:nvPr>
        </p:nvSpPr>
        <p:spPr>
          <a:ln/>
        </p:spPr>
        <p:txBody>
          <a:bodyPr/>
          <a:lstStyle>
            <a:lvl1pPr>
              <a:defRPr/>
            </a:lvl1pPr>
          </a:lstStyle>
          <a:p>
            <a:pPr defTabSz="914363">
              <a:buClr>
                <a:srgbClr val="000000"/>
              </a:buClr>
              <a:defRPr/>
            </a:pPr>
            <a:endParaRPr lang="en-GB" sz="1867" kern="0">
              <a:solidFill>
                <a:srgbClr val="000000"/>
              </a:solidFill>
              <a:cs typeface="Arial"/>
              <a:sym typeface="Arial"/>
            </a:endParaRPr>
          </a:p>
        </p:txBody>
      </p:sp>
      <p:pic>
        <p:nvPicPr>
          <p:cNvPr id="12" name="Picture 11">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1"/>
            <a:ext cx="941949" cy="308836"/>
          </a:xfrm>
          <a:prstGeom prst="rect">
            <a:avLst/>
          </a:prstGeom>
        </p:spPr>
      </p:pic>
      <p:pic>
        <p:nvPicPr>
          <p:cNvPr id="13" name="Picture 12">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9"/>
          </a:xfrm>
          <a:prstGeom prst="rect">
            <a:avLst/>
          </a:prstGeom>
        </p:spPr>
      </p:pic>
      <p:cxnSp>
        <p:nvCxnSpPr>
          <p:cNvPr id="14" name="Straight Connector 13">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5" name="Picture 14">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6" name="Picture 15">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958734922"/>
      </p:ext>
    </p:extLst>
  </p:cSld>
  <p:clrMapOvr>
    <a:masterClrMapping/>
  </p:clrMapOvr>
  <p:transition/>
  <p:hf sldNum="0"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r>
              <a:rPr lang="en-US"/>
              <a:t>Click to edit Master title style</a:t>
            </a:r>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61" lvl="0" indent="-423306">
              <a:spcBef>
                <a:spcPts val="0"/>
              </a:spcBef>
              <a:spcAft>
                <a:spcPts val="0"/>
              </a:spcAft>
              <a:buSzPts val="1400"/>
              <a:buChar char="●"/>
              <a:defRPr sz="2000">
                <a:latin typeface="+mn-lt"/>
              </a:defRPr>
            </a:lvl1pPr>
            <a:lvl2pPr marL="1219121" lvl="1" indent="-423306">
              <a:spcBef>
                <a:spcPts val="0"/>
              </a:spcBef>
              <a:spcAft>
                <a:spcPts val="0"/>
              </a:spcAft>
              <a:buSzPts val="1400"/>
              <a:buChar char="○"/>
              <a:defRPr/>
            </a:lvl2pPr>
            <a:lvl3pPr marL="1828681" lvl="2" indent="-423306">
              <a:spcBef>
                <a:spcPts val="0"/>
              </a:spcBef>
              <a:spcAft>
                <a:spcPts val="0"/>
              </a:spcAft>
              <a:buSzPts val="1400"/>
              <a:buChar char="■"/>
              <a:defRPr/>
            </a:lvl3pPr>
            <a:lvl4pPr marL="2438242" lvl="3" indent="-423306">
              <a:spcBef>
                <a:spcPts val="0"/>
              </a:spcBef>
              <a:spcAft>
                <a:spcPts val="0"/>
              </a:spcAft>
              <a:buSzPts val="1400"/>
              <a:buChar char="●"/>
              <a:defRPr/>
            </a:lvl4pPr>
            <a:lvl5pPr marL="3047802" lvl="4" indent="-423306">
              <a:spcBef>
                <a:spcPts val="0"/>
              </a:spcBef>
              <a:spcAft>
                <a:spcPts val="0"/>
              </a:spcAft>
              <a:buSzPts val="1400"/>
              <a:buChar char="○"/>
              <a:defRPr/>
            </a:lvl5pPr>
            <a:lvl6pPr marL="3657363" lvl="5" indent="-423306">
              <a:spcBef>
                <a:spcPts val="0"/>
              </a:spcBef>
              <a:spcAft>
                <a:spcPts val="0"/>
              </a:spcAft>
              <a:buSzPts val="1400"/>
              <a:buChar char="■"/>
              <a:defRPr/>
            </a:lvl6pPr>
            <a:lvl7pPr marL="4266923" lvl="6" indent="-423306">
              <a:spcBef>
                <a:spcPts val="0"/>
              </a:spcBef>
              <a:spcAft>
                <a:spcPts val="0"/>
              </a:spcAft>
              <a:buSzPts val="1400"/>
              <a:buChar char="●"/>
              <a:defRPr/>
            </a:lvl7pPr>
            <a:lvl8pPr marL="4876483" lvl="7" indent="-423306">
              <a:spcBef>
                <a:spcPts val="0"/>
              </a:spcBef>
              <a:spcAft>
                <a:spcPts val="0"/>
              </a:spcAft>
              <a:buSzPts val="1400"/>
              <a:buChar char="○"/>
              <a:defRPr/>
            </a:lvl8pPr>
            <a:lvl9pPr marL="5486044" lvl="8" indent="-423306">
              <a:spcBef>
                <a:spcPts val="0"/>
              </a:spcBef>
              <a:spcAft>
                <a:spcPts val="0"/>
              </a:spcAft>
              <a:buSzPts val="1400"/>
              <a:buChar char="■"/>
              <a:defRPr/>
            </a:lvl9pPr>
          </a:lstStyle>
          <a:p>
            <a:pPr lvl="0"/>
            <a:r>
              <a:rPr lang="en-US"/>
              <a:t>Edit Master text styles</a:t>
            </a:r>
          </a:p>
        </p:txBody>
      </p:sp>
      <p:pic>
        <p:nvPicPr>
          <p:cNvPr id="9" name="Picture 8">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1"/>
            <a:ext cx="941949" cy="308836"/>
          </a:xfrm>
          <a:prstGeom prst="rect">
            <a:avLst/>
          </a:prstGeom>
        </p:spPr>
      </p:pic>
      <p:pic>
        <p:nvPicPr>
          <p:cNvPr id="10" name="Picture 9">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9"/>
          </a:xfrm>
          <a:prstGeom prst="rect">
            <a:avLst/>
          </a:prstGeom>
        </p:spPr>
      </p:pic>
      <p:cxnSp>
        <p:nvCxnSpPr>
          <p:cNvPr id="11" name="Straight Connector 10">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2" name="Picture 11">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3" name="Picture 12">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717338081"/>
      </p:ext>
    </p:extLst>
  </p:cSld>
  <p:clrMapOvr>
    <a:masterClrMapping/>
  </p:clrMapOvr>
  <p:hf sldNum="0"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p:cSld name="DEFAUL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731352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r>
              <a:rPr lang="en-US"/>
              <a:t>Click to edit Master title style</a:t>
            </a:r>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61" lvl="0" indent="-406374">
              <a:spcBef>
                <a:spcPts val="0"/>
              </a:spcBef>
              <a:spcAft>
                <a:spcPts val="0"/>
              </a:spcAft>
              <a:buSzPts val="1200"/>
              <a:buChar char="●"/>
              <a:defRPr sz="2000">
                <a:latin typeface="+mn-lt"/>
              </a:defRPr>
            </a:lvl1pPr>
            <a:lvl2pPr marL="1219121" lvl="1" indent="-406374">
              <a:spcBef>
                <a:spcPts val="0"/>
              </a:spcBef>
              <a:spcAft>
                <a:spcPts val="0"/>
              </a:spcAft>
              <a:buSzPts val="1200"/>
              <a:buChar char="○"/>
              <a:defRPr sz="1600"/>
            </a:lvl2pPr>
            <a:lvl3pPr marL="1828681" lvl="2" indent="-406374">
              <a:spcBef>
                <a:spcPts val="0"/>
              </a:spcBef>
              <a:spcAft>
                <a:spcPts val="0"/>
              </a:spcAft>
              <a:buSzPts val="1200"/>
              <a:buChar char="■"/>
              <a:defRPr sz="1600"/>
            </a:lvl3pPr>
            <a:lvl4pPr marL="2438242" lvl="3" indent="-406374">
              <a:spcBef>
                <a:spcPts val="0"/>
              </a:spcBef>
              <a:spcAft>
                <a:spcPts val="0"/>
              </a:spcAft>
              <a:buSzPts val="1200"/>
              <a:buChar char="●"/>
              <a:defRPr sz="1600"/>
            </a:lvl4pPr>
            <a:lvl5pPr marL="3047802" lvl="4" indent="-406374">
              <a:spcBef>
                <a:spcPts val="0"/>
              </a:spcBef>
              <a:spcAft>
                <a:spcPts val="0"/>
              </a:spcAft>
              <a:buSzPts val="1200"/>
              <a:buChar char="○"/>
              <a:defRPr sz="1600"/>
            </a:lvl5pPr>
            <a:lvl6pPr marL="3657363" lvl="5" indent="-406374">
              <a:spcBef>
                <a:spcPts val="0"/>
              </a:spcBef>
              <a:spcAft>
                <a:spcPts val="0"/>
              </a:spcAft>
              <a:buSzPts val="1200"/>
              <a:buChar char="■"/>
              <a:defRPr sz="1600"/>
            </a:lvl6pPr>
            <a:lvl7pPr marL="4266923" lvl="6" indent="-406374">
              <a:spcBef>
                <a:spcPts val="0"/>
              </a:spcBef>
              <a:spcAft>
                <a:spcPts val="0"/>
              </a:spcAft>
              <a:buSzPts val="1200"/>
              <a:buChar char="●"/>
              <a:defRPr sz="1600"/>
            </a:lvl7pPr>
            <a:lvl8pPr marL="4876483" lvl="7" indent="-406374">
              <a:spcBef>
                <a:spcPts val="0"/>
              </a:spcBef>
              <a:spcAft>
                <a:spcPts val="0"/>
              </a:spcAft>
              <a:buSzPts val="1200"/>
              <a:buChar char="○"/>
              <a:defRPr sz="1600"/>
            </a:lvl8pPr>
            <a:lvl9pPr marL="5486044" lvl="8" indent="-406374">
              <a:spcBef>
                <a:spcPts val="0"/>
              </a:spcBef>
              <a:spcAft>
                <a:spcPts val="0"/>
              </a:spcAft>
              <a:buSzPts val="1200"/>
              <a:buChar char="■"/>
              <a:defRPr sz="1600"/>
            </a:lvl9pPr>
          </a:lstStyle>
          <a:p>
            <a:pPr lvl="0"/>
            <a:r>
              <a:rPr lang="en-US"/>
              <a:t>Edit Master text styles</a:t>
            </a:r>
          </a:p>
        </p:txBody>
      </p:sp>
      <p:pic>
        <p:nvPicPr>
          <p:cNvPr id="9" name="Picture 8">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1"/>
            <a:ext cx="941949" cy="308836"/>
          </a:xfrm>
          <a:prstGeom prst="rect">
            <a:avLst/>
          </a:prstGeom>
        </p:spPr>
      </p:pic>
      <p:pic>
        <p:nvPicPr>
          <p:cNvPr id="10" name="Picture 9">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9"/>
          </a:xfrm>
          <a:prstGeom prst="rect">
            <a:avLst/>
          </a:prstGeom>
        </p:spPr>
      </p:pic>
      <p:cxnSp>
        <p:nvCxnSpPr>
          <p:cNvPr id="11" name="Straight Connector 10">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2" name="Picture 11">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3" name="Picture 12">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290885104"/>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5" y="6176751"/>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71332551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r>
              <a:rPr lang="en-US"/>
              <a:t>Click to edit Master title style</a:t>
            </a:r>
            <a:endParaRPr dirty="0"/>
          </a:p>
        </p:txBody>
      </p:sp>
      <p:pic>
        <p:nvPicPr>
          <p:cNvPr id="9" name="Picture 8">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1"/>
            <a:ext cx="941949" cy="308836"/>
          </a:xfrm>
          <a:prstGeom prst="rect">
            <a:avLst/>
          </a:prstGeom>
        </p:spPr>
      </p:pic>
      <p:pic>
        <p:nvPicPr>
          <p:cNvPr id="10" name="Picture 9">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9"/>
          </a:xfrm>
          <a:prstGeom prst="rect">
            <a:avLst/>
          </a:prstGeom>
        </p:spPr>
      </p:pic>
      <p:cxnSp>
        <p:nvCxnSpPr>
          <p:cNvPr id="11" name="Straight Connector 10">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2" name="Picture 11">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3" name="Picture 12">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235119916"/>
      </p:ext>
    </p:extLst>
  </p:cSld>
  <p:clrMapOvr>
    <a:masterClrMapping/>
  </p:clrMapOvr>
  <p:hf sldNum="0"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76197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r>
              <a:rPr lang="en-US"/>
              <a:t>Click to edit Master title style</a:t>
            </a:r>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r>
              <a:rPr lang="en-US"/>
              <a:t>Click to edit Master subtitle style</a:t>
            </a:r>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61" lvl="0" indent="-423306">
              <a:spcBef>
                <a:spcPts val="0"/>
              </a:spcBef>
              <a:spcAft>
                <a:spcPts val="0"/>
              </a:spcAft>
              <a:buSzPts val="1400"/>
              <a:buChar char="●"/>
              <a:defRPr/>
            </a:lvl1pPr>
            <a:lvl2pPr marL="1219121" lvl="1" indent="-423306">
              <a:spcBef>
                <a:spcPts val="0"/>
              </a:spcBef>
              <a:spcAft>
                <a:spcPts val="0"/>
              </a:spcAft>
              <a:buSzPts val="1400"/>
              <a:buChar char="○"/>
              <a:defRPr/>
            </a:lvl2pPr>
            <a:lvl3pPr marL="1828681" lvl="2" indent="-423306">
              <a:spcBef>
                <a:spcPts val="0"/>
              </a:spcBef>
              <a:spcAft>
                <a:spcPts val="0"/>
              </a:spcAft>
              <a:buSzPts val="1400"/>
              <a:buChar char="■"/>
              <a:defRPr/>
            </a:lvl3pPr>
            <a:lvl4pPr marL="2438242" lvl="3" indent="-423306">
              <a:spcBef>
                <a:spcPts val="0"/>
              </a:spcBef>
              <a:spcAft>
                <a:spcPts val="0"/>
              </a:spcAft>
              <a:buSzPts val="1400"/>
              <a:buChar char="●"/>
              <a:defRPr/>
            </a:lvl4pPr>
            <a:lvl5pPr marL="3047802" lvl="4" indent="-423306">
              <a:spcBef>
                <a:spcPts val="0"/>
              </a:spcBef>
              <a:spcAft>
                <a:spcPts val="0"/>
              </a:spcAft>
              <a:buSzPts val="1400"/>
              <a:buChar char="○"/>
              <a:defRPr/>
            </a:lvl5pPr>
            <a:lvl6pPr marL="3657363" lvl="5" indent="-423306">
              <a:spcBef>
                <a:spcPts val="0"/>
              </a:spcBef>
              <a:spcAft>
                <a:spcPts val="0"/>
              </a:spcAft>
              <a:buSzPts val="1400"/>
              <a:buChar char="■"/>
              <a:defRPr/>
            </a:lvl6pPr>
            <a:lvl7pPr marL="4266923" lvl="6" indent="-423306">
              <a:spcBef>
                <a:spcPts val="0"/>
              </a:spcBef>
              <a:spcAft>
                <a:spcPts val="0"/>
              </a:spcAft>
              <a:buSzPts val="1400"/>
              <a:buChar char="●"/>
              <a:defRPr/>
            </a:lvl7pPr>
            <a:lvl8pPr marL="4876483" lvl="7" indent="-423306">
              <a:spcBef>
                <a:spcPts val="0"/>
              </a:spcBef>
              <a:spcAft>
                <a:spcPts val="0"/>
              </a:spcAft>
              <a:buSzPts val="1400"/>
              <a:buChar char="○"/>
              <a:defRPr/>
            </a:lvl8pPr>
            <a:lvl9pPr marL="5486044" lvl="8" indent="-423306">
              <a:spcBef>
                <a:spcPts val="0"/>
              </a:spcBef>
              <a:spcAft>
                <a:spcPts val="0"/>
              </a:spcAft>
              <a:buSzPts val="1400"/>
              <a:buChar char="■"/>
              <a:defRPr/>
            </a:lvl9pPr>
          </a:lstStyle>
          <a:p>
            <a:pPr lvl="0"/>
            <a:r>
              <a:rPr lang="en-US"/>
              <a:t>Edit Master text styles</a:t>
            </a:r>
          </a:p>
        </p:txBody>
      </p:sp>
      <p:pic>
        <p:nvPicPr>
          <p:cNvPr id="11" name="Picture 10">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1"/>
            <a:ext cx="941949" cy="308836"/>
          </a:xfrm>
          <a:prstGeom prst="rect">
            <a:avLst/>
          </a:prstGeom>
        </p:spPr>
      </p:pic>
      <p:pic>
        <p:nvPicPr>
          <p:cNvPr id="12" name="Picture 11">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9"/>
          </a:xfrm>
          <a:prstGeom prst="rect">
            <a:avLst/>
          </a:prstGeom>
        </p:spPr>
      </p:pic>
      <p:cxnSp>
        <p:nvCxnSpPr>
          <p:cNvPr id="13" name="Straight Connector 12">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4" name="Picture 13">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5" name="Picture 14">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632897487"/>
      </p:ext>
    </p:extLst>
  </p:cSld>
  <p:clrMapOvr>
    <a:masterClrMapping/>
  </p:clrMapOvr>
  <p:hf sldNum="0"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61" lvl="0" indent="-304779">
              <a:lnSpc>
                <a:spcPct val="100000"/>
              </a:lnSpc>
              <a:spcBef>
                <a:spcPts val="0"/>
              </a:spcBef>
              <a:spcAft>
                <a:spcPts val="0"/>
              </a:spcAft>
              <a:buSzPts val="1400"/>
              <a:buNone/>
              <a:defRPr sz="2000">
                <a:latin typeface="+mn-lt"/>
              </a:defRPr>
            </a:lvl1pPr>
          </a:lstStyle>
          <a:p>
            <a:pPr lvl="0"/>
            <a:r>
              <a:rPr lang="en-US"/>
              <a:t>Edit Master text styles</a:t>
            </a:r>
          </a:p>
        </p:txBody>
      </p:sp>
      <p:pic>
        <p:nvPicPr>
          <p:cNvPr id="8" name="Picture 7">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1"/>
            <a:ext cx="941949" cy="308836"/>
          </a:xfrm>
          <a:prstGeom prst="rect">
            <a:avLst/>
          </a:prstGeom>
        </p:spPr>
      </p:pic>
      <p:pic>
        <p:nvPicPr>
          <p:cNvPr id="9" name="Picture 8">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9"/>
          </a:xfrm>
          <a:prstGeom prst="rect">
            <a:avLst/>
          </a:prstGeom>
        </p:spPr>
      </p:pic>
      <p:cxnSp>
        <p:nvCxnSpPr>
          <p:cNvPr id="10" name="Straight Connector 9">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1" name="Picture 10">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2" name="Picture 11">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390647731"/>
      </p:ext>
    </p:extLst>
  </p:cSld>
  <p:clrMapOvr>
    <a:masterClrMapping/>
  </p:clrMapOvr>
  <p:hf sldNum="0"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5999"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5999"/>
            </a:lvl2pPr>
            <a:lvl3pPr lvl="2" algn="ctr">
              <a:spcBef>
                <a:spcPts val="0"/>
              </a:spcBef>
              <a:spcAft>
                <a:spcPts val="0"/>
              </a:spcAft>
              <a:buSzPts val="12000"/>
              <a:buNone/>
              <a:defRPr sz="15999"/>
            </a:lvl3pPr>
            <a:lvl4pPr lvl="3" algn="ctr">
              <a:spcBef>
                <a:spcPts val="0"/>
              </a:spcBef>
              <a:spcAft>
                <a:spcPts val="0"/>
              </a:spcAft>
              <a:buSzPts val="12000"/>
              <a:buNone/>
              <a:defRPr sz="15999"/>
            </a:lvl4pPr>
            <a:lvl5pPr lvl="4" algn="ctr">
              <a:spcBef>
                <a:spcPts val="0"/>
              </a:spcBef>
              <a:spcAft>
                <a:spcPts val="0"/>
              </a:spcAft>
              <a:buSzPts val="12000"/>
              <a:buNone/>
              <a:defRPr sz="15999"/>
            </a:lvl5pPr>
            <a:lvl6pPr lvl="5" algn="ctr">
              <a:spcBef>
                <a:spcPts val="0"/>
              </a:spcBef>
              <a:spcAft>
                <a:spcPts val="0"/>
              </a:spcAft>
              <a:buSzPts val="12000"/>
              <a:buNone/>
              <a:defRPr sz="15999"/>
            </a:lvl6pPr>
            <a:lvl7pPr lvl="6" algn="ctr">
              <a:spcBef>
                <a:spcPts val="0"/>
              </a:spcBef>
              <a:spcAft>
                <a:spcPts val="0"/>
              </a:spcAft>
              <a:buSzPts val="12000"/>
              <a:buNone/>
              <a:defRPr sz="15999"/>
            </a:lvl7pPr>
            <a:lvl8pPr lvl="7" algn="ctr">
              <a:spcBef>
                <a:spcPts val="0"/>
              </a:spcBef>
              <a:spcAft>
                <a:spcPts val="0"/>
              </a:spcAft>
              <a:buSzPts val="12000"/>
              <a:buNone/>
              <a:defRPr sz="15999"/>
            </a:lvl8pPr>
            <a:lvl9pPr lvl="8" algn="ctr">
              <a:spcBef>
                <a:spcPts val="0"/>
              </a:spcBef>
              <a:spcAft>
                <a:spcPts val="0"/>
              </a:spcAft>
              <a:buSzPts val="12000"/>
              <a:buNone/>
              <a:defRPr sz="15999"/>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61" lvl="0" indent="-423306" algn="ctr">
              <a:spcBef>
                <a:spcPts val="0"/>
              </a:spcBef>
              <a:spcAft>
                <a:spcPts val="0"/>
              </a:spcAft>
              <a:buSzPts val="1400"/>
              <a:buChar char="●"/>
              <a:defRPr sz="2000">
                <a:latin typeface="+mn-lt"/>
              </a:defRPr>
            </a:lvl1pPr>
            <a:lvl2pPr marL="1219121" lvl="1" indent="-423306" algn="ctr">
              <a:spcBef>
                <a:spcPts val="0"/>
              </a:spcBef>
              <a:spcAft>
                <a:spcPts val="0"/>
              </a:spcAft>
              <a:buSzPts val="1400"/>
              <a:buChar char="○"/>
              <a:defRPr/>
            </a:lvl2pPr>
            <a:lvl3pPr marL="1828681" lvl="2" indent="-423306" algn="ctr">
              <a:spcBef>
                <a:spcPts val="0"/>
              </a:spcBef>
              <a:spcAft>
                <a:spcPts val="0"/>
              </a:spcAft>
              <a:buSzPts val="1400"/>
              <a:buChar char="■"/>
              <a:defRPr/>
            </a:lvl3pPr>
            <a:lvl4pPr marL="2438242" lvl="3" indent="-423306" algn="ctr">
              <a:spcBef>
                <a:spcPts val="0"/>
              </a:spcBef>
              <a:spcAft>
                <a:spcPts val="0"/>
              </a:spcAft>
              <a:buSzPts val="1400"/>
              <a:buChar char="●"/>
              <a:defRPr/>
            </a:lvl4pPr>
            <a:lvl5pPr marL="3047802" lvl="4" indent="-423306" algn="ctr">
              <a:spcBef>
                <a:spcPts val="0"/>
              </a:spcBef>
              <a:spcAft>
                <a:spcPts val="0"/>
              </a:spcAft>
              <a:buSzPts val="1400"/>
              <a:buChar char="○"/>
              <a:defRPr/>
            </a:lvl5pPr>
            <a:lvl6pPr marL="3657363" lvl="5" indent="-423306" algn="ctr">
              <a:spcBef>
                <a:spcPts val="0"/>
              </a:spcBef>
              <a:spcAft>
                <a:spcPts val="0"/>
              </a:spcAft>
              <a:buSzPts val="1400"/>
              <a:buChar char="■"/>
              <a:defRPr/>
            </a:lvl6pPr>
            <a:lvl7pPr marL="4266923" lvl="6" indent="-423306" algn="ctr">
              <a:spcBef>
                <a:spcPts val="0"/>
              </a:spcBef>
              <a:spcAft>
                <a:spcPts val="0"/>
              </a:spcAft>
              <a:buSzPts val="1400"/>
              <a:buChar char="●"/>
              <a:defRPr/>
            </a:lvl7pPr>
            <a:lvl8pPr marL="4876483" lvl="7" indent="-423306" algn="ctr">
              <a:spcBef>
                <a:spcPts val="0"/>
              </a:spcBef>
              <a:spcAft>
                <a:spcPts val="0"/>
              </a:spcAft>
              <a:buSzPts val="1400"/>
              <a:buChar char="○"/>
              <a:defRPr/>
            </a:lvl8pPr>
            <a:lvl9pPr marL="5486044" lvl="8" indent="-423306" algn="ctr">
              <a:spcBef>
                <a:spcPts val="0"/>
              </a:spcBef>
              <a:spcAft>
                <a:spcPts val="0"/>
              </a:spcAft>
              <a:buSzPts val="1400"/>
              <a:buChar char="■"/>
              <a:defRPr/>
            </a:lvl9pPr>
          </a:lstStyle>
          <a:p>
            <a:pPr lvl="0"/>
            <a:r>
              <a:rPr lang="en-US"/>
              <a:t>Edit Master text styles</a:t>
            </a:r>
          </a:p>
        </p:txBody>
      </p:sp>
      <p:pic>
        <p:nvPicPr>
          <p:cNvPr id="9" name="Picture 8">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1"/>
            <a:ext cx="941949" cy="308836"/>
          </a:xfrm>
          <a:prstGeom prst="rect">
            <a:avLst/>
          </a:prstGeom>
        </p:spPr>
      </p:pic>
      <p:pic>
        <p:nvPicPr>
          <p:cNvPr id="10" name="Picture 9">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9"/>
          </a:xfrm>
          <a:prstGeom prst="rect">
            <a:avLst/>
          </a:prstGeom>
        </p:spPr>
      </p:pic>
      <p:cxnSp>
        <p:nvCxnSpPr>
          <p:cNvPr id="11" name="Straight Connector 10">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2" name="Picture 11">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3" name="Picture 12">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5702949"/>
      </p:ext>
    </p:extLst>
  </p:cSld>
  <p:clrMapOvr>
    <a:masterClrMapping/>
  </p:clrMapOvr>
  <p:hf sldNum="0"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2"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en-US"/>
              <a:t>Click to edit Master title style</a:t>
            </a:r>
            <a:endParaRPr lang="fr-FR" dirty="0"/>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pic>
        <p:nvPicPr>
          <p:cNvPr id="6" name="Picture 5">
            <a:extLst>
              <a:ext uri="{FF2B5EF4-FFF2-40B4-BE49-F238E27FC236}">
                <a16:creationId xmlns:a16="http://schemas.microsoft.com/office/drawing/2014/main" id="{A331676F-CB79-5168-EFC1-C36D550B4ACA}"/>
              </a:ext>
            </a:extLst>
          </p:cNvPr>
          <p:cNvPicPr>
            <a:picLocks noChangeAspect="1"/>
          </p:cNvPicPr>
          <p:nvPr/>
        </p:nvPicPr>
        <p:blipFill>
          <a:blip r:embed="rId2"/>
          <a:stretch>
            <a:fillRect/>
          </a:stretch>
        </p:blipFill>
        <p:spPr>
          <a:xfrm>
            <a:off x="315685"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p:nvPicPr>
        <p:blipFill>
          <a:blip r:embed="rId3"/>
          <a:stretch>
            <a:fillRect/>
          </a:stretch>
        </p:blipFill>
        <p:spPr>
          <a:xfrm>
            <a:off x="1497846" y="6297949"/>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837192278"/>
      </p:ext>
    </p:extLst>
  </p:cSld>
  <p:clrMapOvr>
    <a:masterClrMapping/>
  </p:clrMapOvr>
  <p:transition advClick="0"/>
  <p:hf sldNum="0"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sz="half" idx="1"/>
          </p:nvPr>
        </p:nvSpPr>
        <p:spPr>
          <a:xfrm>
            <a:off x="431801" y="1989139"/>
            <a:ext cx="5513917"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48920"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4"/>
          <p:cNvSpPr>
            <a:spLocks noGrp="1" noChangeArrowheads="1"/>
          </p:cNvSpPr>
          <p:nvPr>
            <p:ph type="dt" sz="half" idx="10"/>
          </p:nvPr>
        </p:nvSpPr>
        <p:spPr>
          <a:ln/>
        </p:spPr>
        <p:txBody>
          <a:bodyPr/>
          <a:lstStyle>
            <a:lvl1pPr>
              <a:defRPr/>
            </a:lvl1pPr>
          </a:lstStyle>
          <a:p>
            <a:pPr defTabSz="914363">
              <a:buClr>
                <a:srgbClr val="000000"/>
              </a:buClr>
              <a:defRPr/>
            </a:pPr>
            <a:endParaRPr lang="en-US" sz="1867" kern="0">
              <a:solidFill>
                <a:srgbClr val="000000"/>
              </a:solidFill>
              <a:cs typeface="Arial"/>
              <a:sym typeface="Arial"/>
            </a:endParaRPr>
          </a:p>
        </p:txBody>
      </p:sp>
      <p:sp>
        <p:nvSpPr>
          <p:cNvPr id="6" name="Rectangle 6"/>
          <p:cNvSpPr>
            <a:spLocks noGrp="1" noChangeArrowheads="1"/>
          </p:cNvSpPr>
          <p:nvPr>
            <p:ph type="sldNum" sz="quarter" idx="11"/>
          </p:nvPr>
        </p:nvSpPr>
        <p:spPr>
          <a:ln/>
        </p:spPr>
        <p:txBody>
          <a:bodyPr/>
          <a:lstStyle>
            <a:lvl1pPr>
              <a:defRPr/>
            </a:lvl1pPr>
          </a:lstStyle>
          <a:p>
            <a:pPr defTabSz="914363">
              <a:buClr>
                <a:srgbClr val="000000"/>
              </a:buClr>
              <a:defRPr/>
            </a:pPr>
            <a:endParaRPr lang="en-GB" sz="1867" kern="0">
              <a:solidFill>
                <a:srgbClr val="000000"/>
              </a:solidFill>
              <a:cs typeface="Arial"/>
              <a:sym typeface="Arial"/>
            </a:endParaRPr>
          </a:p>
        </p:txBody>
      </p:sp>
      <p:pic>
        <p:nvPicPr>
          <p:cNvPr id="12" name="Picture 11">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1"/>
            <a:ext cx="941949" cy="308836"/>
          </a:xfrm>
          <a:prstGeom prst="rect">
            <a:avLst/>
          </a:prstGeom>
        </p:spPr>
      </p:pic>
      <p:pic>
        <p:nvPicPr>
          <p:cNvPr id="13" name="Picture 12">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9"/>
          </a:xfrm>
          <a:prstGeom prst="rect">
            <a:avLst/>
          </a:prstGeom>
        </p:spPr>
      </p:pic>
      <p:cxnSp>
        <p:nvCxnSpPr>
          <p:cNvPr id="14" name="Straight Connector 13">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5" name="Picture 14">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6" name="Picture 15">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644241767"/>
      </p:ext>
    </p:extLst>
  </p:cSld>
  <p:clrMapOvr>
    <a:masterClrMapping/>
  </p:clrMapOvr>
  <p:transition/>
  <p:hf sldNum="0"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r>
              <a:rPr lang="en-US"/>
              <a:t>Click to edit Master title style</a:t>
            </a:r>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61" lvl="0" indent="-423306">
              <a:spcBef>
                <a:spcPts val="0"/>
              </a:spcBef>
              <a:spcAft>
                <a:spcPts val="0"/>
              </a:spcAft>
              <a:buSzPts val="1400"/>
              <a:buChar char="●"/>
              <a:defRPr sz="2000">
                <a:latin typeface="+mn-lt"/>
              </a:defRPr>
            </a:lvl1pPr>
            <a:lvl2pPr marL="1219121" lvl="1" indent="-423306">
              <a:spcBef>
                <a:spcPts val="0"/>
              </a:spcBef>
              <a:spcAft>
                <a:spcPts val="0"/>
              </a:spcAft>
              <a:buSzPts val="1400"/>
              <a:buChar char="○"/>
              <a:defRPr/>
            </a:lvl2pPr>
            <a:lvl3pPr marL="1828681" lvl="2" indent="-423306">
              <a:spcBef>
                <a:spcPts val="0"/>
              </a:spcBef>
              <a:spcAft>
                <a:spcPts val="0"/>
              </a:spcAft>
              <a:buSzPts val="1400"/>
              <a:buChar char="■"/>
              <a:defRPr/>
            </a:lvl3pPr>
            <a:lvl4pPr marL="2438242" lvl="3" indent="-423306">
              <a:spcBef>
                <a:spcPts val="0"/>
              </a:spcBef>
              <a:spcAft>
                <a:spcPts val="0"/>
              </a:spcAft>
              <a:buSzPts val="1400"/>
              <a:buChar char="●"/>
              <a:defRPr/>
            </a:lvl4pPr>
            <a:lvl5pPr marL="3047802" lvl="4" indent="-423306">
              <a:spcBef>
                <a:spcPts val="0"/>
              </a:spcBef>
              <a:spcAft>
                <a:spcPts val="0"/>
              </a:spcAft>
              <a:buSzPts val="1400"/>
              <a:buChar char="○"/>
              <a:defRPr/>
            </a:lvl5pPr>
            <a:lvl6pPr marL="3657363" lvl="5" indent="-423306">
              <a:spcBef>
                <a:spcPts val="0"/>
              </a:spcBef>
              <a:spcAft>
                <a:spcPts val="0"/>
              </a:spcAft>
              <a:buSzPts val="1400"/>
              <a:buChar char="■"/>
              <a:defRPr/>
            </a:lvl6pPr>
            <a:lvl7pPr marL="4266923" lvl="6" indent="-423306">
              <a:spcBef>
                <a:spcPts val="0"/>
              </a:spcBef>
              <a:spcAft>
                <a:spcPts val="0"/>
              </a:spcAft>
              <a:buSzPts val="1400"/>
              <a:buChar char="●"/>
              <a:defRPr/>
            </a:lvl7pPr>
            <a:lvl8pPr marL="4876483" lvl="7" indent="-423306">
              <a:spcBef>
                <a:spcPts val="0"/>
              </a:spcBef>
              <a:spcAft>
                <a:spcPts val="0"/>
              </a:spcAft>
              <a:buSzPts val="1400"/>
              <a:buChar char="○"/>
              <a:defRPr/>
            </a:lvl8pPr>
            <a:lvl9pPr marL="5486044" lvl="8" indent="-423306">
              <a:spcBef>
                <a:spcPts val="0"/>
              </a:spcBef>
              <a:spcAft>
                <a:spcPts val="0"/>
              </a:spcAft>
              <a:buSzPts val="1400"/>
              <a:buChar char="■"/>
              <a:defRPr/>
            </a:lvl9pPr>
          </a:lstStyle>
          <a:p>
            <a:pPr lvl="0"/>
            <a:r>
              <a:rPr lang="en-US"/>
              <a:t>Edit Master text styles</a:t>
            </a:r>
          </a:p>
        </p:txBody>
      </p:sp>
      <p:pic>
        <p:nvPicPr>
          <p:cNvPr id="9" name="Picture 8">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1"/>
            <a:ext cx="941949" cy="308836"/>
          </a:xfrm>
          <a:prstGeom prst="rect">
            <a:avLst/>
          </a:prstGeom>
        </p:spPr>
      </p:pic>
      <p:pic>
        <p:nvPicPr>
          <p:cNvPr id="10" name="Picture 9">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9"/>
          </a:xfrm>
          <a:prstGeom prst="rect">
            <a:avLst/>
          </a:prstGeom>
        </p:spPr>
      </p:pic>
      <p:cxnSp>
        <p:nvCxnSpPr>
          <p:cNvPr id="11" name="Straight Connector 10">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2" name="Picture 11">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3" name="Picture 12">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120983780"/>
      </p:ext>
    </p:extLst>
  </p:cSld>
  <p:clrMapOvr>
    <a:masterClrMapping/>
  </p:clrMapOvr>
  <p:hf sldNum="0"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p:cSld name="DEFAUL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11031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61" lvl="0" indent="-423306">
              <a:spcBef>
                <a:spcPts val="0"/>
              </a:spcBef>
              <a:spcAft>
                <a:spcPts val="0"/>
              </a:spcAft>
              <a:buSzPts val="1400"/>
              <a:buChar char="●"/>
              <a:defRPr/>
            </a:lvl1pPr>
            <a:lvl2pPr marL="1219121" lvl="1" indent="-423306">
              <a:spcBef>
                <a:spcPts val="0"/>
              </a:spcBef>
              <a:spcAft>
                <a:spcPts val="0"/>
              </a:spcAft>
              <a:buSzPts val="1400"/>
              <a:buChar char="○"/>
              <a:defRPr/>
            </a:lvl2pPr>
            <a:lvl3pPr marL="1828681" lvl="2" indent="-423306">
              <a:spcBef>
                <a:spcPts val="0"/>
              </a:spcBef>
              <a:spcAft>
                <a:spcPts val="0"/>
              </a:spcAft>
              <a:buSzPts val="1400"/>
              <a:buChar char="■"/>
              <a:defRPr/>
            </a:lvl3pPr>
            <a:lvl4pPr marL="2438242" lvl="3" indent="-423306">
              <a:spcBef>
                <a:spcPts val="0"/>
              </a:spcBef>
              <a:spcAft>
                <a:spcPts val="0"/>
              </a:spcAft>
              <a:buSzPts val="1400"/>
              <a:buChar char="●"/>
              <a:defRPr/>
            </a:lvl4pPr>
            <a:lvl5pPr marL="3047802" lvl="4" indent="-423306">
              <a:spcBef>
                <a:spcPts val="0"/>
              </a:spcBef>
              <a:spcAft>
                <a:spcPts val="0"/>
              </a:spcAft>
              <a:buSzPts val="1400"/>
              <a:buChar char="○"/>
              <a:defRPr/>
            </a:lvl5pPr>
            <a:lvl6pPr marL="3657363" lvl="5" indent="-423306">
              <a:spcBef>
                <a:spcPts val="0"/>
              </a:spcBef>
              <a:spcAft>
                <a:spcPts val="0"/>
              </a:spcAft>
              <a:buSzPts val="1400"/>
              <a:buChar char="■"/>
              <a:defRPr/>
            </a:lvl6pPr>
            <a:lvl7pPr marL="4266923" lvl="6" indent="-423306">
              <a:spcBef>
                <a:spcPts val="0"/>
              </a:spcBef>
              <a:spcAft>
                <a:spcPts val="0"/>
              </a:spcAft>
              <a:buSzPts val="1400"/>
              <a:buChar char="●"/>
              <a:defRPr/>
            </a:lvl7pPr>
            <a:lvl8pPr marL="4876483" lvl="7" indent="-423306">
              <a:spcBef>
                <a:spcPts val="0"/>
              </a:spcBef>
              <a:spcAft>
                <a:spcPts val="0"/>
              </a:spcAft>
              <a:buSzPts val="1400"/>
              <a:buChar char="○"/>
              <a:defRPr/>
            </a:lvl8pPr>
            <a:lvl9pPr marL="5486044" lvl="8" indent="-423306">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5" y="6176751"/>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314746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61" lvl="0" indent="-304779">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5" y="6176751"/>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4114958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5999"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5999"/>
            </a:lvl2pPr>
            <a:lvl3pPr lvl="2" algn="ctr">
              <a:spcBef>
                <a:spcPts val="0"/>
              </a:spcBef>
              <a:spcAft>
                <a:spcPts val="0"/>
              </a:spcAft>
              <a:buSzPts val="12000"/>
              <a:buNone/>
              <a:defRPr sz="15999"/>
            </a:lvl3pPr>
            <a:lvl4pPr lvl="3" algn="ctr">
              <a:spcBef>
                <a:spcPts val="0"/>
              </a:spcBef>
              <a:spcAft>
                <a:spcPts val="0"/>
              </a:spcAft>
              <a:buSzPts val="12000"/>
              <a:buNone/>
              <a:defRPr sz="15999"/>
            </a:lvl4pPr>
            <a:lvl5pPr lvl="4" algn="ctr">
              <a:spcBef>
                <a:spcPts val="0"/>
              </a:spcBef>
              <a:spcAft>
                <a:spcPts val="0"/>
              </a:spcAft>
              <a:buSzPts val="12000"/>
              <a:buNone/>
              <a:defRPr sz="15999"/>
            </a:lvl5pPr>
            <a:lvl6pPr lvl="5" algn="ctr">
              <a:spcBef>
                <a:spcPts val="0"/>
              </a:spcBef>
              <a:spcAft>
                <a:spcPts val="0"/>
              </a:spcAft>
              <a:buSzPts val="12000"/>
              <a:buNone/>
              <a:defRPr sz="15999"/>
            </a:lvl6pPr>
            <a:lvl7pPr lvl="6" algn="ctr">
              <a:spcBef>
                <a:spcPts val="0"/>
              </a:spcBef>
              <a:spcAft>
                <a:spcPts val="0"/>
              </a:spcAft>
              <a:buSzPts val="12000"/>
              <a:buNone/>
              <a:defRPr sz="15999"/>
            </a:lvl7pPr>
            <a:lvl8pPr lvl="7" algn="ctr">
              <a:spcBef>
                <a:spcPts val="0"/>
              </a:spcBef>
              <a:spcAft>
                <a:spcPts val="0"/>
              </a:spcAft>
              <a:buSzPts val="12000"/>
              <a:buNone/>
              <a:defRPr sz="15999"/>
            </a:lvl8pPr>
            <a:lvl9pPr lvl="8" algn="ctr">
              <a:spcBef>
                <a:spcPts val="0"/>
              </a:spcBef>
              <a:spcAft>
                <a:spcPts val="0"/>
              </a:spcAft>
              <a:buSzPts val="12000"/>
              <a:buNone/>
              <a:defRPr sz="15999"/>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61" lvl="0" indent="-423306" algn="ctr">
              <a:spcBef>
                <a:spcPts val="0"/>
              </a:spcBef>
              <a:spcAft>
                <a:spcPts val="0"/>
              </a:spcAft>
              <a:buSzPts val="1400"/>
              <a:buChar char="●"/>
              <a:defRPr sz="2000">
                <a:latin typeface="+mn-lt"/>
              </a:defRPr>
            </a:lvl1pPr>
            <a:lvl2pPr marL="1219121" lvl="1" indent="-423306" algn="ctr">
              <a:spcBef>
                <a:spcPts val="0"/>
              </a:spcBef>
              <a:spcAft>
                <a:spcPts val="0"/>
              </a:spcAft>
              <a:buSzPts val="1400"/>
              <a:buChar char="○"/>
              <a:defRPr/>
            </a:lvl2pPr>
            <a:lvl3pPr marL="1828681" lvl="2" indent="-423306" algn="ctr">
              <a:spcBef>
                <a:spcPts val="0"/>
              </a:spcBef>
              <a:spcAft>
                <a:spcPts val="0"/>
              </a:spcAft>
              <a:buSzPts val="1400"/>
              <a:buChar char="■"/>
              <a:defRPr/>
            </a:lvl3pPr>
            <a:lvl4pPr marL="2438242" lvl="3" indent="-423306" algn="ctr">
              <a:spcBef>
                <a:spcPts val="0"/>
              </a:spcBef>
              <a:spcAft>
                <a:spcPts val="0"/>
              </a:spcAft>
              <a:buSzPts val="1400"/>
              <a:buChar char="●"/>
              <a:defRPr/>
            </a:lvl4pPr>
            <a:lvl5pPr marL="3047802" lvl="4" indent="-423306" algn="ctr">
              <a:spcBef>
                <a:spcPts val="0"/>
              </a:spcBef>
              <a:spcAft>
                <a:spcPts val="0"/>
              </a:spcAft>
              <a:buSzPts val="1400"/>
              <a:buChar char="○"/>
              <a:defRPr/>
            </a:lvl5pPr>
            <a:lvl6pPr marL="3657363" lvl="5" indent="-423306" algn="ctr">
              <a:spcBef>
                <a:spcPts val="0"/>
              </a:spcBef>
              <a:spcAft>
                <a:spcPts val="0"/>
              </a:spcAft>
              <a:buSzPts val="1400"/>
              <a:buChar char="■"/>
              <a:defRPr/>
            </a:lvl6pPr>
            <a:lvl7pPr marL="4266923" lvl="6" indent="-423306" algn="ctr">
              <a:spcBef>
                <a:spcPts val="0"/>
              </a:spcBef>
              <a:spcAft>
                <a:spcPts val="0"/>
              </a:spcAft>
              <a:buSzPts val="1400"/>
              <a:buChar char="●"/>
              <a:defRPr/>
            </a:lvl7pPr>
            <a:lvl8pPr marL="4876483" lvl="7" indent="-423306" algn="ctr">
              <a:spcBef>
                <a:spcPts val="0"/>
              </a:spcBef>
              <a:spcAft>
                <a:spcPts val="0"/>
              </a:spcAft>
              <a:buSzPts val="1400"/>
              <a:buChar char="○"/>
              <a:defRPr/>
            </a:lvl8pPr>
            <a:lvl9pPr marL="5486044" lvl="8" indent="-423306"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5" y="6176751"/>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7704446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2"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9825404"/>
      </p:ext>
    </p:extLst>
  </p:cSld>
  <p:clrMapOvr>
    <a:masterClrMapping/>
  </p:clrMapOvr>
  <p:transition advClick="0"/>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431801" y="1989139"/>
            <a:ext cx="5513917"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48920"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0"/>
          </p:nvPr>
        </p:nvSpPr>
        <p:spPr>
          <a:ln/>
        </p:spPr>
        <p:txBody>
          <a:bodyPr/>
          <a:lstStyle>
            <a:lvl1pPr>
              <a:defRPr/>
            </a:lvl1pPr>
          </a:lstStyle>
          <a:p>
            <a:pPr marL="0" marR="0" lvl="0" indent="0" algn="l" defTabSz="914363" rtl="0" eaLnBrk="1" fontAlgn="auto" latinLnBrk="0" hangingPunct="1">
              <a:lnSpc>
                <a:spcPct val="100000"/>
              </a:lnSpc>
              <a:spcBef>
                <a:spcPts val="0"/>
              </a:spcBef>
              <a:spcAft>
                <a:spcPts val="0"/>
              </a:spcAft>
              <a:buClr>
                <a:srgbClr val="000000"/>
              </a:buClr>
              <a:buSzTx/>
              <a:buFont typeface="Arial"/>
              <a:buNone/>
              <a:tabLst/>
              <a:defRPr/>
            </a:pPr>
            <a:endParaRPr kumimoji="0" lang="en-US"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 name="Rectangle 6"/>
          <p:cNvSpPr>
            <a:spLocks noGrp="1" noChangeArrowheads="1"/>
          </p:cNvSpPr>
          <p:nvPr>
            <p:ph type="sldNum" sz="quarter" idx="11"/>
          </p:nvPr>
        </p:nvSpPr>
        <p:spPr>
          <a:ln/>
        </p:spPr>
        <p:txBody>
          <a:bodyPr/>
          <a:lstStyle>
            <a:lvl1pPr>
              <a:defRPr/>
            </a:lvl1pPr>
          </a:lstStyle>
          <a:p>
            <a:pPr marL="0" marR="0" lvl="0" indent="0" algn="l" defTabSz="914363" rtl="0" eaLnBrk="1" fontAlgn="auto" latinLnBrk="0" hangingPunct="1">
              <a:lnSpc>
                <a:spcPct val="100000"/>
              </a:lnSpc>
              <a:spcBef>
                <a:spcPts val="0"/>
              </a:spcBef>
              <a:spcAft>
                <a:spcPts val="0"/>
              </a:spcAft>
              <a:buClr>
                <a:srgbClr val="000000"/>
              </a:buClr>
              <a:buSzTx/>
              <a:buFont typeface="Arial"/>
              <a:buNone/>
              <a:tabLst/>
              <a:defRPr/>
            </a:pPr>
            <a:fld id="{BECF2DCF-3FB2-4886-B9A2-C1E0050B20B1}" type="slidenum">
              <a:rPr kumimoji="0" lang="en-GB" sz="1867" b="0" i="0" u="none" strike="noStrike" kern="0" cap="none" spc="0" normalizeH="0" baseline="0" noProof="0" smtClean="0">
                <a:ln>
                  <a:noFill/>
                </a:ln>
                <a:solidFill>
                  <a:srgbClr val="000000"/>
                </a:solidFill>
                <a:effectLst/>
                <a:uLnTx/>
                <a:uFillTx/>
                <a:latin typeface="Arial"/>
                <a:ea typeface="+mn-ea"/>
                <a:cs typeface="Arial"/>
                <a:sym typeface="Arial"/>
              </a:rPr>
              <a:pPr marL="0" marR="0" lvl="0" indent="0" algn="l" defTabSz="914363" rtl="0" eaLnBrk="1" fontAlgn="auto" latinLnBrk="0" hangingPunct="1">
                <a:lnSpc>
                  <a:spcPct val="100000"/>
                </a:lnSpc>
                <a:spcBef>
                  <a:spcPts val="0"/>
                </a:spcBef>
                <a:spcAft>
                  <a:spcPts val="0"/>
                </a:spcAft>
                <a:buClr>
                  <a:srgbClr val="000000"/>
                </a:buClr>
                <a:buSzTx/>
                <a:buFont typeface="Arial"/>
                <a:buNone/>
                <a:tabLst/>
                <a:defRPr/>
              </a:pPr>
              <a:t>‹#›</a:t>
            </a:fld>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9358199" y="151573"/>
            <a:ext cx="1589281" cy="327843"/>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11101662" y="-165245"/>
            <a:ext cx="961479" cy="96147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315684" y="6238077"/>
            <a:ext cx="1263952" cy="414411"/>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868235" y="6176751"/>
            <a:ext cx="537281" cy="475737"/>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1930081746"/>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61" lvl="0" indent="-423306">
              <a:spcBef>
                <a:spcPts val="0"/>
              </a:spcBef>
              <a:spcAft>
                <a:spcPts val="0"/>
              </a:spcAft>
              <a:buSzPts val="1400"/>
              <a:buChar char="●"/>
              <a:defRPr sz="2000">
                <a:latin typeface="+mn-lt"/>
              </a:defRPr>
            </a:lvl1pPr>
            <a:lvl2pPr marL="1219121" lvl="1" indent="-423306">
              <a:spcBef>
                <a:spcPts val="0"/>
              </a:spcBef>
              <a:spcAft>
                <a:spcPts val="0"/>
              </a:spcAft>
              <a:buSzPts val="1400"/>
              <a:buChar char="○"/>
              <a:defRPr/>
            </a:lvl2pPr>
            <a:lvl3pPr marL="1828681" lvl="2" indent="-423306">
              <a:spcBef>
                <a:spcPts val="0"/>
              </a:spcBef>
              <a:spcAft>
                <a:spcPts val="0"/>
              </a:spcAft>
              <a:buSzPts val="1400"/>
              <a:buChar char="■"/>
              <a:defRPr/>
            </a:lvl3pPr>
            <a:lvl4pPr marL="2438242" lvl="3" indent="-423306">
              <a:spcBef>
                <a:spcPts val="0"/>
              </a:spcBef>
              <a:spcAft>
                <a:spcPts val="0"/>
              </a:spcAft>
              <a:buSzPts val="1400"/>
              <a:buChar char="●"/>
              <a:defRPr/>
            </a:lvl4pPr>
            <a:lvl5pPr marL="3047802" lvl="4" indent="-423306">
              <a:spcBef>
                <a:spcPts val="0"/>
              </a:spcBef>
              <a:spcAft>
                <a:spcPts val="0"/>
              </a:spcAft>
              <a:buSzPts val="1400"/>
              <a:buChar char="○"/>
              <a:defRPr/>
            </a:lvl5pPr>
            <a:lvl6pPr marL="3657363" lvl="5" indent="-423306">
              <a:spcBef>
                <a:spcPts val="0"/>
              </a:spcBef>
              <a:spcAft>
                <a:spcPts val="0"/>
              </a:spcAft>
              <a:buSzPts val="1400"/>
              <a:buChar char="■"/>
              <a:defRPr/>
            </a:lvl6pPr>
            <a:lvl7pPr marL="4266923" lvl="6" indent="-423306">
              <a:spcBef>
                <a:spcPts val="0"/>
              </a:spcBef>
              <a:spcAft>
                <a:spcPts val="0"/>
              </a:spcAft>
              <a:buSzPts val="1400"/>
              <a:buChar char="●"/>
              <a:defRPr/>
            </a:lvl7pPr>
            <a:lvl8pPr marL="4876483" lvl="7" indent="-423306">
              <a:spcBef>
                <a:spcPts val="0"/>
              </a:spcBef>
              <a:spcAft>
                <a:spcPts val="0"/>
              </a:spcAft>
              <a:buSzPts val="1400"/>
              <a:buChar char="○"/>
              <a:defRPr/>
            </a:lvl8pPr>
            <a:lvl9pPr marL="5486044" lvl="8" indent="-423306">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5" y="6176751"/>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8326592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theme" Target="../theme/theme2.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image" Target="../media/image1.png"/><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image" Target="../media/image4.jpg"/><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image" Target="../media/image3.png"/><Relationship Id="rId5" Type="http://schemas.openxmlformats.org/officeDocument/2006/relationships/slideLayout" Target="../slideLayouts/slideLayout24.xml"/><Relationship Id="rId10" Type="http://schemas.openxmlformats.org/officeDocument/2006/relationships/theme" Target="../theme/theme3.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image" Target="../media/image2.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image" Target="../media/image1.png"/><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image" Target="../media/image4.jpg"/><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image" Target="../media/image3.png"/><Relationship Id="rId5" Type="http://schemas.openxmlformats.org/officeDocument/2006/relationships/slideLayout" Target="../slideLayouts/slideLayout33.xml"/><Relationship Id="rId10" Type="http://schemas.openxmlformats.org/officeDocument/2006/relationships/theme" Target="../theme/theme4.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2848859461"/>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a:p>
        </p:txBody>
      </p:sp>
      <p:cxnSp>
        <p:nvCxnSpPr>
          <p:cNvPr id="4" name="Straight Connector 3">
            <a:extLst>
              <a:ext uri="{FF2B5EF4-FFF2-40B4-BE49-F238E27FC236}">
                <a16:creationId xmlns:a16="http://schemas.microsoft.com/office/drawing/2014/main" id="{F497B7FE-B347-4CF2-A1B9-7426682E72E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10793135"/>
      </p:ext>
    </p:extLst>
  </p:cSld>
  <p:clrMap bg1="lt1" tx1="dk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700"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pic>
        <p:nvPicPr>
          <p:cNvPr id="4" name="Picture 3">
            <a:extLst>
              <a:ext uri="{FF2B5EF4-FFF2-40B4-BE49-F238E27FC236}">
                <a16:creationId xmlns:a16="http://schemas.microsoft.com/office/drawing/2014/main" id="{A331676F-CB79-5168-EFC1-C36D550B4ACA}"/>
              </a:ext>
            </a:extLst>
          </p:cNvPr>
          <p:cNvPicPr>
            <a:picLocks noChangeAspect="1"/>
          </p:cNvPicPr>
          <p:nvPr userDrawn="1"/>
        </p:nvPicPr>
        <p:blipFill>
          <a:blip r:embed="rId11"/>
          <a:stretch>
            <a:fillRect/>
          </a:stretch>
        </p:blipFill>
        <p:spPr>
          <a:xfrm>
            <a:off x="315685" y="6343651"/>
            <a:ext cx="941949" cy="308836"/>
          </a:xfrm>
          <a:prstGeom prst="rect">
            <a:avLst/>
          </a:prstGeom>
        </p:spPr>
      </p:pic>
      <p:pic>
        <p:nvPicPr>
          <p:cNvPr id="5" name="Picture 4">
            <a:extLst>
              <a:ext uri="{FF2B5EF4-FFF2-40B4-BE49-F238E27FC236}">
                <a16:creationId xmlns:a16="http://schemas.microsoft.com/office/drawing/2014/main" id="{D3B56521-6C01-EFDC-0873-B6B858DBDA22}"/>
              </a:ext>
            </a:extLst>
          </p:cNvPr>
          <p:cNvPicPr>
            <a:picLocks noChangeAspect="1"/>
          </p:cNvPicPr>
          <p:nvPr userDrawn="1"/>
        </p:nvPicPr>
        <p:blipFill>
          <a:blip r:embed="rId12"/>
          <a:stretch>
            <a:fillRect/>
          </a:stretch>
        </p:blipFill>
        <p:spPr>
          <a:xfrm>
            <a:off x="1497846" y="6297949"/>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13"/>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14"/>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67986614"/>
      </p:ext>
    </p:extLst>
  </p:cSld>
  <p:clrMap bg1="lt1" tx1="dk1" bg2="dk2" tx2="lt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pic>
        <p:nvPicPr>
          <p:cNvPr id="4" name="Picture 3">
            <a:extLst>
              <a:ext uri="{FF2B5EF4-FFF2-40B4-BE49-F238E27FC236}">
                <a16:creationId xmlns:a16="http://schemas.microsoft.com/office/drawing/2014/main" id="{A331676F-CB79-5168-EFC1-C36D550B4ACA}"/>
              </a:ext>
            </a:extLst>
          </p:cNvPr>
          <p:cNvPicPr>
            <a:picLocks noChangeAspect="1"/>
          </p:cNvPicPr>
          <p:nvPr userDrawn="1"/>
        </p:nvPicPr>
        <p:blipFill>
          <a:blip r:embed="rId11"/>
          <a:stretch>
            <a:fillRect/>
          </a:stretch>
        </p:blipFill>
        <p:spPr>
          <a:xfrm>
            <a:off x="315685" y="6343651"/>
            <a:ext cx="941949" cy="308836"/>
          </a:xfrm>
          <a:prstGeom prst="rect">
            <a:avLst/>
          </a:prstGeom>
        </p:spPr>
      </p:pic>
      <p:pic>
        <p:nvPicPr>
          <p:cNvPr id="5" name="Picture 4">
            <a:extLst>
              <a:ext uri="{FF2B5EF4-FFF2-40B4-BE49-F238E27FC236}">
                <a16:creationId xmlns:a16="http://schemas.microsoft.com/office/drawing/2014/main" id="{D3B56521-6C01-EFDC-0873-B6B858DBDA22}"/>
              </a:ext>
            </a:extLst>
          </p:cNvPr>
          <p:cNvPicPr>
            <a:picLocks noChangeAspect="1"/>
          </p:cNvPicPr>
          <p:nvPr userDrawn="1"/>
        </p:nvPicPr>
        <p:blipFill>
          <a:blip r:embed="rId12"/>
          <a:stretch>
            <a:fillRect/>
          </a:stretch>
        </p:blipFill>
        <p:spPr>
          <a:xfrm>
            <a:off x="1497846" y="6297949"/>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13"/>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14"/>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527935568"/>
      </p:ext>
    </p:extLst>
  </p:cSld>
  <p:clrMap bg1="lt1" tx1="dk1" bg2="dk2" tx2="lt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7.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3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2" Target="../media/image13.jpeg" Type="http://schemas.openxmlformats.org/officeDocument/2006/relationships/image"/><Relationship Id="rId1" Target="../slideLayouts/slideLayout13.xml" Type="http://schemas.openxmlformats.org/officeDocument/2006/relationships/slideLayout"/></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19.xml"/><Relationship Id="rId5" Type="http://schemas.openxmlformats.org/officeDocument/2006/relationships/image" Target="../media/image16.png"/><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2" Target="../media/image18.jpeg" Type="http://schemas.openxmlformats.org/officeDocument/2006/relationships/image"/><Relationship Id="rId1" Target="../slideLayouts/slideLayout19.xml" Type="http://schemas.openxmlformats.org/officeDocument/2006/relationships/slideLayout"/></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19.xml"/><Relationship Id="rId5" Type="http://schemas.openxmlformats.org/officeDocument/2006/relationships/image" Target="../media/image21.png"/><Relationship Id="rId4" Type="http://schemas.openxmlformats.org/officeDocument/2006/relationships/image" Target="../media/image20.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e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arget="../media/image24.jpeg" Type="http://schemas.openxmlformats.org/officeDocument/2006/relationships/image"/><Relationship Id="rId1" Target="../slideLayouts/slideLayout13.xml" Type="http://schemas.openxmlformats.org/officeDocument/2006/relationships/slideLayout"/></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arget="../media/image7.jpeg" Type="http://schemas.openxmlformats.org/officeDocument/2006/relationships/image"/><Relationship Id="rId1" Target="../slideLayouts/slideLayout7.xml" Type="http://schemas.openxmlformats.org/officeDocument/2006/relationships/slideLayout"/></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19CB1C37-438F-238F-EDB9-2704576695C8}"/>
            </a:ext>
          </a:extLst>
        </p:cNvPr>
        <p:cNvGrpSpPr/>
        <p:nvPr/>
      </p:nvGrpSpPr>
      <p:grpSpPr>
        <a:xfrm>
          <a:off x="0" y="0"/>
          <a:ext cx="0" cy="0"/>
          <a:chOff x="0" y="0"/>
          <a:chExt cx="0" cy="0"/>
        </a:xfrm>
      </p:grpSpPr>
      <p:grpSp>
        <p:nvGrpSpPr>
          <p:cNvPr id="365" name="Google Shape;48;p15"/>
          <p:cNvGrpSpPr/>
          <p:nvPr/>
        </p:nvGrpSpPr>
        <p:grpSpPr>
          <a:xfrm>
            <a:off x="6219121" y="1529189"/>
            <a:ext cx="5856515" cy="4773264"/>
            <a:chOff x="1079350" y="238125"/>
            <a:chExt cx="5461275" cy="4525625"/>
          </a:xfrm>
        </p:grpSpPr>
        <p:sp>
          <p:nvSpPr>
            <p:cNvPr id="366"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7"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8"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9"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0"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1"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2"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3"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4"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5"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6"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7"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8"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9"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0"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1"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2"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3"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4"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5"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6"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7"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8"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9"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0"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1"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2"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3"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4"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5"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6"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7"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8"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9"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0"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1"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2"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3"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4"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5"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6"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7"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8"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9"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0"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1"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2"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3"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4"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5"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6"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7"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8"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9"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0"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1"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2"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3"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4"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5"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6"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7"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8"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9"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0"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1"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2"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3"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4"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5"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6"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7"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8"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9"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0"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1"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2"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3"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4"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5"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6"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7"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8"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9"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0"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1"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2"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3"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4"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5"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6"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7"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8"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9"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0"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1"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2"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3"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4"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5"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6"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7"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8"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9"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0"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1"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2"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3"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4"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5"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6"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7"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8"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9"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0"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1"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2"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3"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4"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5"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6"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7"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8"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9"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0"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1"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2"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3"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4"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5"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6"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7"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8"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9"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0"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1"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2"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3"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4"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5"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6"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7"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8"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9"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0"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1"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2"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3"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4"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5"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6"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7"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8"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9"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0"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1"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2"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3"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4"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5"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6"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7"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8"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9"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0"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1"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2"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3"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4"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5"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6"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7"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8"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9"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0"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1"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2"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3"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4"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5"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6"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7"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8"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9"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0"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1"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2"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3"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4"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5"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6"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7"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8"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9"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0"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1"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2"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3"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4"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5"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6"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7"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8"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9"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0"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1"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2"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3"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4"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5"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6"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7"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8"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9"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0"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1"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2"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3"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4"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5"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6"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7"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8"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9"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0"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1"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2"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3"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4"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5"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6"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7"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8"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9"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0"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1"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2"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3"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4"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5"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6"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7"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8"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9"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0"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1"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2"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3"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4"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5"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6"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7"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8"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9"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0"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1"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2"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3"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4"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5"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6"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7"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8"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9"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0"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1"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2"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3"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4"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5"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6"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7"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8"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9"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0"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1"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2"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3"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4"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5"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6"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7"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8"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9"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0"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1"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2"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3"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4"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5"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6"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7"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8"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9"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0"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1"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2"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3"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4"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5"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6"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7"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8"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9"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0"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1"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2"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3"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4"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5"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6"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7"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8"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9"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80"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322" name="TextBox 321">
            <a:extLst>
              <a:ext uri="{FF2B5EF4-FFF2-40B4-BE49-F238E27FC236}">
                <a16:creationId xmlns:a16="http://schemas.microsoft.com/office/drawing/2014/main" id="{06F71329-0CFF-0AD8-6F8A-4D6956033A35}"/>
              </a:ext>
            </a:extLst>
          </p:cNvPr>
          <p:cNvSpPr txBox="1"/>
          <p:nvPr/>
        </p:nvSpPr>
        <p:spPr>
          <a:xfrm>
            <a:off x="594171" y="3377329"/>
            <a:ext cx="5383324" cy="400110"/>
          </a:xfrm>
          <a:prstGeom prst="rect">
            <a:avLst/>
          </a:prstGeom>
          <a:noFill/>
        </p:spPr>
        <p:txBody>
          <a:bodyPr wrap="square" rtlCol="0" anchor="ctr">
            <a:spAutoFit/>
          </a:bodyPr>
          <a:lstStyle/>
          <a:p>
            <a:pPr marL="0" marR="0" lvl="0" indent="0" algn="l" defTabSz="761970" rtl="0" eaLnBrk="1" fontAlgn="auto" latinLnBrk="0" hangingPunct="1">
              <a:lnSpc>
                <a:spcPct val="100000"/>
              </a:lnSpc>
              <a:spcBef>
                <a:spcPts val="0"/>
              </a:spcBef>
              <a:spcAft>
                <a:spcPts val="0"/>
              </a:spcAft>
              <a:buClrTx/>
              <a:buSzTx/>
              <a:buFontTx/>
              <a:buNone/>
              <a:tabLst/>
              <a:defRPr/>
            </a:pPr>
            <a:r>
              <a:rPr kumimoji="0" lang="en-US" altLang="ko-KR" sz="2000" b="1" i="0" u="none" strike="noStrike" kern="1200" cap="none" spc="0" normalizeH="0" baseline="0" noProof="0">
                <a:ln>
                  <a:noFill/>
                </a:ln>
                <a:solidFill>
                  <a:srgbClr val="0070C0"/>
                </a:solidFill>
                <a:effectLst/>
                <a:uLnTx/>
                <a:uFillTx/>
                <a:latin typeface="Arial"/>
                <a:ea typeface="맑은 고딕" panose="020B0503020000020004" pitchFamily="34" charset="-127"/>
                <a:cs typeface="Arial" pitchFamily="34" charset="0"/>
                <a:sym typeface="Arial"/>
              </a:rPr>
              <a:t>MANAGEMENT OFFICERS </a:t>
            </a:r>
            <a:endParaRPr kumimoji="0" lang="ko-KR" altLang="en-US" sz="2000" b="1" i="0" u="none" strike="noStrike" kern="1200" cap="none" spc="0" normalizeH="0" baseline="0" noProof="0" dirty="0">
              <a:ln>
                <a:noFill/>
              </a:ln>
              <a:solidFill>
                <a:srgbClr val="0070C0"/>
              </a:solidFill>
              <a:effectLst/>
              <a:uLnTx/>
              <a:uFillTx/>
              <a:latin typeface="Arial"/>
              <a:ea typeface="맑은 고딕" panose="020B0503020000020004" pitchFamily="34" charset="-127"/>
              <a:cs typeface="Arial" pitchFamily="34" charset="0"/>
              <a:sym typeface="Arial"/>
            </a:endParaRPr>
          </a:p>
        </p:txBody>
      </p:sp>
      <p:sp>
        <p:nvSpPr>
          <p:cNvPr id="323" name="Google Shape;46;p15"/>
          <p:cNvSpPr txBox="1">
            <a:spLocks noGrp="1"/>
          </p:cNvSpPr>
          <p:nvPr>
            <p:ph type="ctrTitle"/>
          </p:nvPr>
        </p:nvSpPr>
        <p:spPr>
          <a:xfrm>
            <a:off x="597347" y="927235"/>
            <a:ext cx="7796487" cy="2323600"/>
          </a:xfrm>
          <a:prstGeom prst="rect">
            <a:avLst/>
          </a:prstGeom>
        </p:spPr>
        <p:txBody>
          <a:bodyPr spcFirstLastPara="1" wrap="square" lIns="121900" tIns="121900" rIns="121900" bIns="121900" anchor="ctr" anchorCtr="0">
            <a:noAutofit/>
          </a:bodyPr>
          <a:lstStyle/>
          <a:p>
            <a:r>
              <a:rPr lang="en-US" sz="4500" b="1">
                <a:solidFill>
                  <a:schemeClr val="accent1">
                    <a:lumMod val="50000"/>
                  </a:schemeClr>
                </a:solidFill>
              </a:rPr>
              <a:t>TRAINING PROGRAMME </a:t>
            </a:r>
            <a:br>
              <a:rPr lang="en-US" sz="4500" b="1">
                <a:solidFill>
                  <a:schemeClr val="accent1">
                    <a:lumMod val="50000"/>
                  </a:schemeClr>
                </a:solidFill>
              </a:rPr>
            </a:br>
            <a:r>
              <a:rPr lang="en-US" sz="4500" b="1">
                <a:solidFill>
                  <a:schemeClr val="accent1">
                    <a:lumMod val="50000"/>
                  </a:schemeClr>
                </a:solidFill>
              </a:rPr>
              <a:t>FOR </a:t>
            </a:r>
            <a:r>
              <a:rPr lang="en-US" sz="4500" b="1">
                <a:solidFill>
                  <a:srgbClr val="87C6CC">
                    <a:lumMod val="50000"/>
                  </a:srgbClr>
                </a:solidFill>
              </a:rPr>
              <a:t>IEs</a:t>
            </a:r>
            <a:endParaRPr sz="4500" b="1" dirty="0">
              <a:solidFill>
                <a:schemeClr val="accent1">
                  <a:lumMod val="50000"/>
                </a:schemeClr>
              </a:solidFill>
            </a:endParaRPr>
          </a:p>
        </p:txBody>
      </p:sp>
      <p:sp>
        <p:nvSpPr>
          <p:cNvPr id="324" name="Subtitle 2">
            <a:extLst>
              <a:ext uri="{FF2B5EF4-FFF2-40B4-BE49-F238E27FC236}">
                <a16:creationId xmlns:a16="http://schemas.microsoft.com/office/drawing/2014/main" id="{75CAF021-2995-8C3A-9DC8-05E9217B7E67}"/>
              </a:ext>
            </a:extLst>
          </p:cNvPr>
          <p:cNvSpPr>
            <a:spLocks noGrp="1"/>
          </p:cNvSpPr>
          <p:nvPr>
            <p:ph type="subTitle" idx="1"/>
          </p:nvPr>
        </p:nvSpPr>
        <p:spPr>
          <a:xfrm>
            <a:off x="597347" y="3801520"/>
            <a:ext cx="6699951" cy="2323600"/>
          </a:xfrm>
        </p:spPr>
        <p:txBody>
          <a:bodyPr>
            <a:normAutofit/>
          </a:bodyPr>
          <a:lstStyle/>
          <a:p>
            <a:pPr marL="41009" indent="0">
              <a:buClr>
                <a:schemeClr val="accent1">
                  <a:lumMod val="50000"/>
                </a:schemeClr>
              </a:buClr>
            </a:pPr>
            <a:r>
              <a:rPr lang="en-VN" sz="2000" b="1" u="sng" dirty="0">
                <a:solidFill>
                  <a:schemeClr val="accent1">
                    <a:lumMod val="50000"/>
                  </a:schemeClr>
                </a:solidFill>
              </a:rPr>
              <a:t>Module </a:t>
            </a:r>
            <a:r>
              <a:rPr lang="en-US" sz="2000" b="1" u="sng" dirty="0">
                <a:solidFill>
                  <a:schemeClr val="accent1">
                    <a:lumMod val="50000"/>
                  </a:schemeClr>
                </a:solidFill>
              </a:rPr>
              <a:t>7: </a:t>
            </a:r>
          </a:p>
          <a:p>
            <a:pPr marL="41009" indent="0">
              <a:buClr>
                <a:schemeClr val="accent1">
                  <a:lumMod val="50000"/>
                </a:schemeClr>
              </a:buClr>
            </a:pPr>
            <a:r>
              <a:rPr lang="en-US" sz="2000" dirty="0">
                <a:solidFill>
                  <a:schemeClr val="accent1">
                    <a:lumMod val="50000"/>
                  </a:schemeClr>
                </a:solidFill>
              </a:rPr>
              <a:t>Introducing typical technological line characteristics in cement production line</a:t>
            </a:r>
          </a:p>
        </p:txBody>
      </p:sp>
    </p:spTree>
    <p:extLst>
      <p:ext uri="{BB962C8B-B14F-4D97-AF65-F5344CB8AC3E}">
        <p14:creationId xmlns:p14="http://schemas.microsoft.com/office/powerpoint/2010/main" val="1920637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63385D-ECD3-E3D3-D44A-6FC90AD4DAFC}"/>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D33DB60F-770F-1407-D443-05B7654B5A13}"/>
              </a:ext>
            </a:extLst>
          </p:cNvPr>
          <p:cNvSpPr>
            <a:spLocks noChangeArrowheads="1"/>
          </p:cNvSpPr>
          <p:nvPr/>
        </p:nvSpPr>
        <p:spPr bwMode="auto">
          <a:xfrm rot="10800000" flipV="1">
            <a:off x="647142" y="1404476"/>
            <a:ext cx="10920744" cy="4639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lvl="0" indent="-285750" algn="just" eaLnBrk="0" fontAlgn="base" hangingPunct="0">
              <a:lnSpc>
                <a:spcPct val="110000"/>
              </a:lnSpc>
              <a:spcBef>
                <a:spcPct val="0"/>
              </a:spcBef>
              <a:spcAft>
                <a:spcPct val="0"/>
              </a:spcAft>
              <a:buFont typeface="Arial" panose="020B0604020202020204" pitchFamily="34" charset="0"/>
              <a:buChar char="•"/>
            </a:pPr>
            <a:r>
              <a:rPr lang="en-US" altLang="en-US" b="1">
                <a:latin typeface="Arial" panose="020B0604020202020204" pitchFamily="34" charset="0"/>
                <a:cs typeface="Arial" panose="020B0604020202020204" pitchFamily="34" charset="0"/>
              </a:rPr>
              <a:t>Vicem Hoang Thach Cement: </a:t>
            </a:r>
            <a:r>
              <a:rPr lang="en-US" altLang="en-US">
                <a:latin typeface="Arial" panose="020B0604020202020204" pitchFamily="34" charset="0"/>
                <a:cs typeface="Arial" panose="020B0604020202020204" pitchFamily="34" charset="0"/>
              </a:rPr>
              <a:t>One of the pioneering plants applying rotary kilns in Vietnam, with large capacity and modern production lines. This plant is located in Hai Duong province and produces about 1.6-1.8 million tons of cement per year.</a:t>
            </a:r>
          </a:p>
          <a:p>
            <a:pPr marL="285750" lvl="0" indent="-285750" algn="just" eaLnBrk="0" fontAlgn="base" hangingPunct="0">
              <a:lnSpc>
                <a:spcPct val="110000"/>
              </a:lnSpc>
              <a:spcBef>
                <a:spcPct val="0"/>
              </a:spcBef>
              <a:spcAft>
                <a:spcPct val="0"/>
              </a:spcAft>
              <a:buFont typeface="Arial" panose="020B0604020202020204" pitchFamily="34" charset="0"/>
              <a:buChar char="•"/>
            </a:pPr>
            <a:r>
              <a:rPr lang="en-US" altLang="en-US" b="1">
                <a:latin typeface="Arial" panose="020B0604020202020204" pitchFamily="34" charset="0"/>
                <a:cs typeface="Arial" panose="020B0604020202020204" pitchFamily="34" charset="0"/>
              </a:rPr>
              <a:t>Nghi Son Cement: </a:t>
            </a:r>
            <a:r>
              <a:rPr lang="en-US" altLang="en-US">
                <a:latin typeface="Arial" panose="020B0604020202020204" pitchFamily="34" charset="0"/>
                <a:cs typeface="Arial" panose="020B0604020202020204" pitchFamily="34" charset="0"/>
              </a:rPr>
              <a:t>A joint venture between Vietnam and Japan, using a rotary kiln with a capacity of 5,800 tons of clinker per day, it is one of the largest plants in the country.</a:t>
            </a:r>
          </a:p>
          <a:p>
            <a:pPr marL="285750" lvl="0" indent="-285750" algn="just" eaLnBrk="0" fontAlgn="base" hangingPunct="0">
              <a:lnSpc>
                <a:spcPct val="110000"/>
              </a:lnSpc>
              <a:spcBef>
                <a:spcPct val="0"/>
              </a:spcBef>
              <a:spcAft>
                <a:spcPct val="0"/>
              </a:spcAft>
              <a:buFont typeface="Arial" panose="020B0604020202020204" pitchFamily="34" charset="0"/>
              <a:buChar char="•"/>
            </a:pPr>
            <a:r>
              <a:rPr lang="en-US" altLang="en-US" b="1">
                <a:latin typeface="Arial" panose="020B0604020202020204" pitchFamily="34" charset="0"/>
                <a:cs typeface="Arial" panose="020B0604020202020204" pitchFamily="34" charset="0"/>
              </a:rPr>
              <a:t>But Sơn Cement (Vicem But Son): </a:t>
            </a:r>
            <a:r>
              <a:rPr lang="en-US" altLang="en-US">
                <a:latin typeface="Arial" panose="020B0604020202020204" pitchFamily="34" charset="0"/>
                <a:cs typeface="Arial" panose="020B0604020202020204" pitchFamily="34" charset="0"/>
              </a:rPr>
              <a:t>Located in Ha Nam, with a capacity of about 4,000-5,000 tons of clinker per day, producing over 1.6 million tons of cement per year.</a:t>
            </a:r>
          </a:p>
          <a:p>
            <a:pPr marL="285750" lvl="0" indent="-285750" algn="just" eaLnBrk="0" fontAlgn="base" hangingPunct="0">
              <a:lnSpc>
                <a:spcPct val="110000"/>
              </a:lnSpc>
              <a:spcBef>
                <a:spcPct val="0"/>
              </a:spcBef>
              <a:spcAft>
                <a:spcPct val="0"/>
              </a:spcAft>
              <a:buFont typeface="Arial" panose="020B0604020202020204" pitchFamily="34" charset="0"/>
              <a:buChar char="•"/>
            </a:pPr>
            <a:r>
              <a:rPr lang="en-US" altLang="en-US" b="1">
                <a:latin typeface="Arial" panose="020B0604020202020204" pitchFamily="34" charset="0"/>
                <a:cs typeface="Arial" panose="020B0604020202020204" pitchFamily="34" charset="0"/>
              </a:rPr>
              <a:t>Ha Tien Cement (Vicem Ha Tien): </a:t>
            </a:r>
            <a:r>
              <a:rPr lang="en-US" altLang="en-US">
                <a:latin typeface="Arial" panose="020B0604020202020204" pitchFamily="34" charset="0"/>
                <a:cs typeface="Arial" panose="020B0604020202020204" pitchFamily="34" charset="0"/>
              </a:rPr>
              <a:t>A plant in Ho Chi Minh City and surrounding provinces, using modern rotary kilns, with an annual output of millions of tons.</a:t>
            </a:r>
          </a:p>
          <a:p>
            <a:pPr marL="285750" lvl="0" indent="-285750" algn="just" eaLnBrk="0" fontAlgn="base" hangingPunct="0">
              <a:lnSpc>
                <a:spcPct val="110000"/>
              </a:lnSpc>
              <a:spcBef>
                <a:spcPct val="0"/>
              </a:spcBef>
              <a:spcAft>
                <a:spcPct val="0"/>
              </a:spcAft>
              <a:buFont typeface="Arial" panose="020B0604020202020204" pitchFamily="34" charset="0"/>
              <a:buChar char="•"/>
            </a:pPr>
            <a:r>
              <a:rPr lang="en-US" altLang="en-US" b="1">
                <a:latin typeface="Arial" panose="020B0604020202020204" pitchFamily="34" charset="0"/>
                <a:cs typeface="Arial" panose="020B0604020202020204" pitchFamily="34" charset="0"/>
              </a:rPr>
              <a:t>Cam Pha Cement: </a:t>
            </a:r>
            <a:r>
              <a:rPr lang="en-US" altLang="en-US">
                <a:latin typeface="Arial" panose="020B0604020202020204" pitchFamily="34" charset="0"/>
                <a:cs typeface="Arial" panose="020B0604020202020204" pitchFamily="34" charset="0"/>
              </a:rPr>
              <a:t>A plant in Quang Ninh, applying the dry rotary kiln method, with a capacity of about 2.3 million tons of cement per year.</a:t>
            </a:r>
          </a:p>
          <a:p>
            <a:pPr marL="285750" lvl="0" indent="-285750" algn="just" eaLnBrk="0" fontAlgn="base" hangingPunct="0">
              <a:lnSpc>
                <a:spcPct val="110000"/>
              </a:lnSpc>
              <a:spcBef>
                <a:spcPct val="0"/>
              </a:spcBef>
              <a:spcAft>
                <a:spcPct val="0"/>
              </a:spcAft>
              <a:buFont typeface="Arial" panose="020B0604020202020204" pitchFamily="34" charset="0"/>
              <a:buChar char="•"/>
            </a:pPr>
            <a:r>
              <a:rPr lang="en-US" altLang="en-US" b="1">
                <a:latin typeface="Arial" panose="020B0604020202020204" pitchFamily="34" charset="0"/>
                <a:cs typeface="Arial" panose="020B0604020202020204" pitchFamily="34" charset="0"/>
              </a:rPr>
              <a:t>The Vissai Cement: </a:t>
            </a:r>
            <a:r>
              <a:rPr lang="en-US" altLang="en-US">
                <a:latin typeface="Arial" panose="020B0604020202020204" pitchFamily="34" charset="0"/>
                <a:cs typeface="Arial" panose="020B0604020202020204" pitchFamily="34" charset="0"/>
              </a:rPr>
              <a:t>A large group in Ninh Binh, with many rotary kiln production lines, with a total output of up to 13 million tons of cement per year.</a:t>
            </a:r>
          </a:p>
          <a:p>
            <a:pPr marL="285750" lvl="0" indent="-285750" algn="just" eaLnBrk="0" fontAlgn="base" hangingPunct="0">
              <a:lnSpc>
                <a:spcPct val="110000"/>
              </a:lnSpc>
              <a:spcBef>
                <a:spcPct val="0"/>
              </a:spcBef>
              <a:spcAft>
                <a:spcPct val="0"/>
              </a:spcAft>
              <a:buFont typeface="Arial" panose="020B0604020202020204" pitchFamily="34" charset="0"/>
              <a:buChar char="•"/>
            </a:pPr>
            <a:r>
              <a:rPr lang="en-US" altLang="en-US" b="1">
                <a:latin typeface="Arial" panose="020B0604020202020204" pitchFamily="34" charset="0"/>
                <a:cs typeface="Arial" panose="020B0604020202020204" pitchFamily="34" charset="0"/>
              </a:rPr>
              <a:t>Duyen Ha Cement: </a:t>
            </a:r>
            <a:r>
              <a:rPr lang="en-US" altLang="en-US">
                <a:latin typeface="Arial" panose="020B0604020202020204" pitchFamily="34" charset="0"/>
                <a:cs typeface="Arial" panose="020B0604020202020204" pitchFamily="34" charset="0"/>
              </a:rPr>
              <a:t>Located in Ninh Binh, with a rotary kiln capacity of about 4,000-5,000 tons of clinker per day, producing products that meet international standards.</a:t>
            </a:r>
            <a:endParaRPr lang="en-US" altLang="en-US" dirty="0">
              <a:latin typeface="Arial" panose="020B0604020202020204" pitchFamily="34" charset="0"/>
              <a:cs typeface="Arial" panose="020B0604020202020204" pitchFamily="34" charset="0"/>
            </a:endParaRPr>
          </a:p>
        </p:txBody>
      </p:sp>
      <p:sp>
        <p:nvSpPr>
          <p:cNvPr id="4" name="Text 0"/>
          <p:cNvSpPr/>
          <p:nvPr/>
        </p:nvSpPr>
        <p:spPr>
          <a:xfrm>
            <a:off x="0" y="472417"/>
            <a:ext cx="12192000" cy="708779"/>
          </a:xfrm>
          <a:prstGeom prst="rect">
            <a:avLst/>
          </a:prstGeom>
          <a:noFill/>
          <a:ln/>
        </p:spPr>
        <p:txBody>
          <a:bodyPr wrap="none" lIns="0" tIns="0" rIns="0" bIns="0" rtlCol="0" anchor="t"/>
          <a:lstStyle/>
          <a:p>
            <a:pPr algn="ctr">
              <a:lnSpc>
                <a:spcPts val="5550"/>
              </a:lnSpc>
            </a:pPr>
            <a:r>
              <a:rPr lang="en-US" sz="3200" b="1">
                <a:solidFill>
                  <a:schemeClr val="accent1">
                    <a:lumMod val="50000"/>
                  </a:schemeClr>
                </a:solidFill>
                <a:cs typeface="Arial" panose="020B0604020202020204" pitchFamily="34" charset="0"/>
              </a:rPr>
              <a:t>1. DRY ROTARY KILN TECHNOLOGY</a:t>
            </a:r>
            <a:endParaRPr lang="en-US" sz="3200" b="1" dirty="0">
              <a:solidFill>
                <a:schemeClr val="accent1">
                  <a:lumMod val="50000"/>
                </a:schemeClr>
              </a:solidFill>
              <a:cs typeface="Arial" panose="020B0604020202020204" pitchFamily="34" charset="0"/>
            </a:endParaRPr>
          </a:p>
        </p:txBody>
      </p:sp>
    </p:spTree>
    <p:extLst>
      <p:ext uri="{BB962C8B-B14F-4D97-AF65-F5344CB8AC3E}">
        <p14:creationId xmlns:p14="http://schemas.microsoft.com/office/powerpoint/2010/main" val="8529385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D0E96C-D264-DD78-07FD-27ACDF1399EB}"/>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090428D8-5898-0FBB-6A3B-E6FD2DE9A31E}"/>
              </a:ext>
            </a:extLst>
          </p:cNvPr>
          <p:cNvSpPr txBox="1"/>
          <p:nvPr/>
        </p:nvSpPr>
        <p:spPr>
          <a:xfrm>
            <a:off x="580571" y="1510150"/>
            <a:ext cx="11030858" cy="3655873"/>
          </a:xfrm>
          <a:prstGeom prst="rect">
            <a:avLst/>
          </a:prstGeom>
          <a:noFill/>
        </p:spPr>
        <p:txBody>
          <a:bodyPr wrap="square">
            <a:spAutoFit/>
          </a:bodyPr>
          <a:lstStyle/>
          <a:p>
            <a:pPr marL="285750" indent="-285750" algn="just">
              <a:lnSpc>
                <a:spcPct val="130000"/>
              </a:lnSpc>
              <a:buFont typeface="Arial" panose="020B0604020202020204" pitchFamily="34" charset="0"/>
              <a:buChar char="•"/>
            </a:pPr>
            <a:r>
              <a:rPr lang="en-US" b="1">
                <a:latin typeface="Arial" panose="020B0604020202020204" pitchFamily="34" charset="0"/>
                <a:cs typeface="Arial" panose="020B0604020202020204" pitchFamily="34" charset="0"/>
              </a:rPr>
              <a:t>Current Situation and Trends</a:t>
            </a:r>
            <a:r>
              <a:rPr lang="en-US">
                <a:latin typeface="Arial" panose="020B0604020202020204" pitchFamily="34" charset="0"/>
                <a:cs typeface="Arial" panose="020B0604020202020204" pitchFamily="34" charset="0"/>
              </a:rPr>
              <a:t> </a:t>
            </a:r>
            <a:r>
              <a:rPr lang="en-US" b="1">
                <a:latin typeface="Arial" panose="020B0604020202020204" pitchFamily="34" charset="0"/>
                <a:cs typeface="Arial" panose="020B0604020202020204" pitchFamily="34" charset="0"/>
              </a:rPr>
              <a:t>Modernization:</a:t>
            </a:r>
            <a:r>
              <a:rPr lang="en-US">
                <a:latin typeface="Arial" panose="020B0604020202020204" pitchFamily="34" charset="0"/>
                <a:cs typeface="Arial" panose="020B0604020202020204" pitchFamily="34" charset="0"/>
              </a:rPr>
              <a:t> Many plants are investing in waste heat recovery technologies to generate electricity, reduce CO₂ emissions, and improve efficiency. For example, Hoang Thach and Nghi Son Cement Plants have implemented such solutions.</a:t>
            </a:r>
          </a:p>
          <a:p>
            <a:pPr marL="285750" indent="-285750" algn="just">
              <a:lnSpc>
                <a:spcPct val="130000"/>
              </a:lnSpc>
              <a:buFont typeface="Arial" panose="020B0604020202020204" pitchFamily="34" charset="0"/>
              <a:buChar char="•"/>
            </a:pPr>
            <a:r>
              <a:rPr lang="en-US" b="1">
                <a:latin typeface="Arial" panose="020B0604020202020204" pitchFamily="34" charset="0"/>
                <a:cs typeface="Arial" panose="020B0604020202020204" pitchFamily="34" charset="0"/>
              </a:rPr>
              <a:t>Challenges:</a:t>
            </a:r>
            <a:r>
              <a:rPr lang="en-US">
                <a:latin typeface="Arial" panose="020B0604020202020204" pitchFamily="34" charset="0"/>
                <a:cs typeface="Arial" panose="020B0604020202020204" pitchFamily="34" charset="0"/>
              </a:rPr>
              <a:t> Although dry-method rotary kilns are less polluting than vertical kilns, plants still face issues with fine dust and gas emissions (SO₂, NOₓ, CO₂), requiring advanced environmental treatment systems.</a:t>
            </a:r>
          </a:p>
          <a:p>
            <a:pPr marL="285750" indent="-285750" algn="just">
              <a:lnSpc>
                <a:spcPct val="130000"/>
              </a:lnSpc>
              <a:buFont typeface="Arial" panose="020B0604020202020204" pitchFamily="34" charset="0"/>
              <a:buChar char="•"/>
            </a:pPr>
            <a:r>
              <a:rPr lang="en-US" b="1">
                <a:latin typeface="Arial" panose="020B0604020202020204" pitchFamily="34" charset="0"/>
                <a:cs typeface="Arial" panose="020B0604020202020204" pitchFamily="34" charset="0"/>
              </a:rPr>
              <a:t>Overview Statistics: </a:t>
            </a:r>
            <a:r>
              <a:rPr lang="en-US">
                <a:latin typeface="Arial" panose="020B0604020202020204" pitchFamily="34" charset="0"/>
                <a:cs typeface="Arial" panose="020B0604020202020204" pitchFamily="34" charset="0"/>
              </a:rPr>
              <a:t>As of now, Vietnam has around 80 cement plants of various sizes, with over 50% using rotary kilns and a total designed capacity exceeding 100 million tons per year. The actual production in 2024 is estimated at around 90–100 million tons, meeting both domestic demand and export needs.</a:t>
            </a:r>
          </a:p>
        </p:txBody>
      </p:sp>
      <p:sp>
        <p:nvSpPr>
          <p:cNvPr id="4" name="Text 0"/>
          <p:cNvSpPr/>
          <p:nvPr/>
        </p:nvSpPr>
        <p:spPr>
          <a:xfrm>
            <a:off x="0" y="472417"/>
            <a:ext cx="12192000" cy="708779"/>
          </a:xfrm>
          <a:prstGeom prst="rect">
            <a:avLst/>
          </a:prstGeom>
          <a:noFill/>
          <a:ln/>
        </p:spPr>
        <p:txBody>
          <a:bodyPr wrap="none" lIns="0" tIns="0" rIns="0" bIns="0" rtlCol="0" anchor="t"/>
          <a:lstStyle/>
          <a:p>
            <a:pPr algn="ctr">
              <a:lnSpc>
                <a:spcPts val="5550"/>
              </a:lnSpc>
            </a:pPr>
            <a:r>
              <a:rPr lang="en-US" sz="3200" b="1">
                <a:solidFill>
                  <a:schemeClr val="accent1">
                    <a:lumMod val="50000"/>
                  </a:schemeClr>
                </a:solidFill>
                <a:cs typeface="Arial" panose="020B0604020202020204" pitchFamily="34" charset="0"/>
              </a:rPr>
              <a:t>1. DRY ROTARY KILN TECHNOLOGY</a:t>
            </a:r>
            <a:endParaRPr lang="en-US" sz="3200" b="1" dirty="0">
              <a:solidFill>
                <a:schemeClr val="accent1">
                  <a:lumMod val="50000"/>
                </a:schemeClr>
              </a:solidFill>
              <a:cs typeface="Arial" panose="020B0604020202020204" pitchFamily="34" charset="0"/>
            </a:endParaRPr>
          </a:p>
        </p:txBody>
      </p:sp>
    </p:spTree>
    <p:extLst>
      <p:ext uri="{BB962C8B-B14F-4D97-AF65-F5344CB8AC3E}">
        <p14:creationId xmlns:p14="http://schemas.microsoft.com/office/powerpoint/2010/main" val="36330632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599694" y="555300"/>
            <a:ext cx="10992612" cy="590649"/>
          </a:xfrm>
          <a:prstGeom prst="rect">
            <a:avLst/>
          </a:prstGeom>
          <a:noFill/>
          <a:ln/>
        </p:spPr>
        <p:txBody>
          <a:bodyPr wrap="none" lIns="0" tIns="0" rIns="0" bIns="0" rtlCol="0" anchor="t"/>
          <a:lstStyle/>
          <a:p>
            <a:pPr algn="ctr" defTabSz="761970">
              <a:lnSpc>
                <a:spcPts val="4625"/>
              </a:lnSpc>
            </a:pPr>
            <a:r>
              <a:rPr lang="en-US" sz="3200" b="1" kern="0" spc="-112" dirty="0">
                <a:solidFill>
                  <a:srgbClr val="87C6CC">
                    <a:lumMod val="50000"/>
                  </a:srgbClr>
                </a:solidFill>
                <a:latin typeface="Arial" panose="020B0604020202020204" pitchFamily="34" charset="0"/>
                <a:ea typeface="Bitter Medium" pitchFamily="34" charset="-122"/>
                <a:cs typeface="Arial" panose="020B0604020202020204" pitchFamily="34" charset="0"/>
              </a:rPr>
              <a:t>AVERAGE ENERGY CONSUMPTION RATE</a:t>
            </a:r>
            <a:endParaRPr lang="en-US" sz="3200" b="1" dirty="0">
              <a:solidFill>
                <a:srgbClr val="87C6CC">
                  <a:lumMod val="50000"/>
                </a:srgbClr>
              </a:solidFill>
              <a:latin typeface="Arial" panose="020B0604020202020204" pitchFamily="34" charset="0"/>
              <a:cs typeface="Arial" panose="020B0604020202020204" pitchFamily="34" charset="0"/>
            </a:endParaRPr>
          </a:p>
        </p:txBody>
      </p:sp>
      <p:sp>
        <p:nvSpPr>
          <p:cNvPr id="3" name="Text 1"/>
          <p:cNvSpPr/>
          <p:nvPr/>
        </p:nvSpPr>
        <p:spPr>
          <a:xfrm>
            <a:off x="599695" y="1528635"/>
            <a:ext cx="2362696" cy="295275"/>
          </a:xfrm>
          <a:prstGeom prst="rect">
            <a:avLst/>
          </a:prstGeom>
          <a:noFill/>
          <a:ln/>
        </p:spPr>
        <p:txBody>
          <a:bodyPr wrap="none" lIns="0" tIns="0" rIns="0" bIns="0" rtlCol="0" anchor="t"/>
          <a:lstStyle/>
          <a:p>
            <a:pPr defTabSz="761970">
              <a:lnSpc>
                <a:spcPts val="2292"/>
              </a:lnSpc>
            </a:pPr>
            <a:r>
              <a:rPr lang="en-US" sz="2000" b="1" kern="0" spc="-56">
                <a:solidFill>
                  <a:srgbClr val="000000"/>
                </a:solidFill>
                <a:latin typeface="Arial" panose="020B0604020202020204" pitchFamily="34" charset="0"/>
                <a:ea typeface="Bitter Medium" pitchFamily="34" charset="-122"/>
                <a:cs typeface="Arial" panose="020B0604020202020204" pitchFamily="34" charset="0"/>
              </a:rPr>
              <a:t>Thermal Energy</a:t>
            </a:r>
            <a:endParaRPr lang="en-US" sz="2000" b="1" dirty="0">
              <a:solidFill>
                <a:srgbClr val="000000"/>
              </a:solidFill>
              <a:latin typeface="Arial" panose="020B0604020202020204" pitchFamily="34" charset="0"/>
              <a:cs typeface="Arial" panose="020B0604020202020204" pitchFamily="34" charset="0"/>
            </a:endParaRPr>
          </a:p>
        </p:txBody>
      </p:sp>
      <p:sp>
        <p:nvSpPr>
          <p:cNvPr id="4" name="Text 2"/>
          <p:cNvSpPr/>
          <p:nvPr/>
        </p:nvSpPr>
        <p:spPr>
          <a:xfrm>
            <a:off x="599696" y="2020788"/>
            <a:ext cx="5067680" cy="1209675"/>
          </a:xfrm>
          <a:prstGeom prst="rect">
            <a:avLst/>
          </a:prstGeom>
          <a:noFill/>
          <a:ln/>
        </p:spPr>
        <p:txBody>
          <a:bodyPr wrap="square" lIns="0" tIns="0" rIns="0" bIns="0" rtlCol="0" anchor="t"/>
          <a:lstStyle/>
          <a:p>
            <a:pPr algn="just" defTabSz="761970">
              <a:lnSpc>
                <a:spcPts val="2375"/>
              </a:lnSpc>
            </a:pPr>
            <a:r>
              <a:rPr lang="en-US" kern="0" spc="-30">
                <a:solidFill>
                  <a:srgbClr val="000000"/>
                </a:solidFill>
                <a:latin typeface="Arial" panose="020B0604020202020204" pitchFamily="34" charset="0"/>
                <a:ea typeface="Open Sans" pitchFamily="34" charset="-122"/>
                <a:cs typeface="Arial" panose="020B0604020202020204" pitchFamily="34" charset="0"/>
              </a:rPr>
              <a:t>The average thermal energy consumption for producing 1 kg of clinker in Vietnam ranges from </a:t>
            </a:r>
            <a:r>
              <a:rPr lang="en-US" b="1" kern="0" spc="-30">
                <a:solidFill>
                  <a:srgbClr val="000000"/>
                </a:solidFill>
                <a:latin typeface="Arial" panose="020B0604020202020204" pitchFamily="34" charset="0"/>
                <a:ea typeface="Open Sans" pitchFamily="34" charset="-122"/>
                <a:cs typeface="Arial" panose="020B0604020202020204" pitchFamily="34" charset="0"/>
              </a:rPr>
              <a:t>730 to 850 </a:t>
            </a:r>
            <a:r>
              <a:rPr lang="en-US" kern="0" spc="-30">
                <a:solidFill>
                  <a:srgbClr val="000000"/>
                </a:solidFill>
                <a:latin typeface="Arial" panose="020B0604020202020204" pitchFamily="34" charset="0"/>
                <a:ea typeface="Open Sans" pitchFamily="34" charset="-122"/>
                <a:cs typeface="Arial" panose="020B0604020202020204" pitchFamily="34" charset="0"/>
              </a:rPr>
              <a:t>kcal/kg of clinker. Plants using modern dry-method rotary kilns typically achieve the lower end of this range.</a:t>
            </a:r>
            <a:endParaRPr lang="en-US" dirty="0">
              <a:solidFill>
                <a:srgbClr val="000000"/>
              </a:solidFill>
              <a:latin typeface="Arial" panose="020B0604020202020204" pitchFamily="34" charset="0"/>
              <a:cs typeface="Arial" panose="020B0604020202020204" pitchFamily="34" charset="0"/>
            </a:endParaRPr>
          </a:p>
        </p:txBody>
      </p:sp>
      <p:sp>
        <p:nvSpPr>
          <p:cNvPr id="5" name="Text 3"/>
          <p:cNvSpPr/>
          <p:nvPr/>
        </p:nvSpPr>
        <p:spPr>
          <a:xfrm>
            <a:off x="6218479" y="1528635"/>
            <a:ext cx="2362696" cy="295275"/>
          </a:xfrm>
          <a:prstGeom prst="rect">
            <a:avLst/>
          </a:prstGeom>
          <a:noFill/>
          <a:ln/>
        </p:spPr>
        <p:txBody>
          <a:bodyPr wrap="none" lIns="0" tIns="0" rIns="0" bIns="0" rtlCol="0" anchor="t"/>
          <a:lstStyle/>
          <a:p>
            <a:pPr defTabSz="761970">
              <a:lnSpc>
                <a:spcPts val="2292"/>
              </a:lnSpc>
            </a:pPr>
            <a:r>
              <a:rPr lang="en-US" sz="2000" b="1" kern="0" spc="-56">
                <a:solidFill>
                  <a:srgbClr val="000000"/>
                </a:solidFill>
                <a:latin typeface="Arial" panose="020B0604020202020204" pitchFamily="34" charset="0"/>
                <a:ea typeface="Bitter Medium" pitchFamily="34" charset="-122"/>
                <a:cs typeface="Arial" panose="020B0604020202020204" pitchFamily="34" charset="0"/>
              </a:rPr>
              <a:t>Electricity</a:t>
            </a:r>
            <a:endParaRPr lang="en-US" sz="2000" b="1" dirty="0">
              <a:solidFill>
                <a:srgbClr val="000000"/>
              </a:solidFill>
              <a:latin typeface="Arial" panose="020B0604020202020204" pitchFamily="34" charset="0"/>
              <a:cs typeface="Arial" panose="020B0604020202020204" pitchFamily="34" charset="0"/>
            </a:endParaRPr>
          </a:p>
        </p:txBody>
      </p:sp>
      <p:sp>
        <p:nvSpPr>
          <p:cNvPr id="6" name="Text 4"/>
          <p:cNvSpPr/>
          <p:nvPr/>
        </p:nvSpPr>
        <p:spPr>
          <a:xfrm>
            <a:off x="6218479" y="2020788"/>
            <a:ext cx="5373828" cy="1209675"/>
          </a:xfrm>
          <a:prstGeom prst="rect">
            <a:avLst/>
          </a:prstGeom>
          <a:noFill/>
          <a:ln/>
        </p:spPr>
        <p:txBody>
          <a:bodyPr wrap="square" lIns="0" tIns="0" rIns="0" bIns="0" rtlCol="0" anchor="t"/>
          <a:lstStyle/>
          <a:p>
            <a:pPr algn="just" defTabSz="761970">
              <a:lnSpc>
                <a:spcPts val="2375"/>
              </a:lnSpc>
            </a:pPr>
            <a:r>
              <a:rPr lang="en-US" kern="0" spc="-30">
                <a:solidFill>
                  <a:srgbClr val="000000"/>
                </a:solidFill>
                <a:latin typeface="Arial" panose="020B0604020202020204" pitchFamily="34" charset="0"/>
                <a:ea typeface="Open Sans" pitchFamily="34" charset="-122"/>
                <a:cs typeface="Arial" panose="020B0604020202020204" pitchFamily="34" charset="0"/>
              </a:rPr>
              <a:t>The energy consumption rate for producing 1 ton of cement ranges from 90 to 110 kWh/ton of cement. Modern plants with highly automated systems can reduce it to below 90 kWh/ton of cement.</a:t>
            </a:r>
            <a:endParaRPr lang="en-US" dirty="0">
              <a:solidFill>
                <a:srgbClr val="000000"/>
              </a:solidFill>
              <a:latin typeface="Arial" panose="020B0604020202020204" pitchFamily="34" charset="0"/>
              <a:cs typeface="Arial" panose="020B0604020202020204" pitchFamily="34" charset="0"/>
            </a:endParaRPr>
          </a:p>
        </p:txBody>
      </p:sp>
      <p:sp>
        <p:nvSpPr>
          <p:cNvPr id="7" name="Text 5"/>
          <p:cNvSpPr/>
          <p:nvPr/>
        </p:nvSpPr>
        <p:spPr>
          <a:xfrm>
            <a:off x="599695" y="3616029"/>
            <a:ext cx="5067681" cy="604838"/>
          </a:xfrm>
          <a:prstGeom prst="rect">
            <a:avLst/>
          </a:prstGeom>
          <a:noFill/>
          <a:ln/>
        </p:spPr>
        <p:txBody>
          <a:bodyPr wrap="square" lIns="0" tIns="0" rIns="0" bIns="0" rtlCol="0" anchor="t"/>
          <a:lstStyle/>
          <a:p>
            <a:pPr algn="just" defTabSz="761970">
              <a:lnSpc>
                <a:spcPts val="2375"/>
              </a:lnSpc>
            </a:pPr>
            <a:r>
              <a:rPr lang="en-US" kern="0" spc="-30">
                <a:solidFill>
                  <a:srgbClr val="000000"/>
                </a:solidFill>
                <a:latin typeface="Arial" panose="020B0604020202020204" pitchFamily="34" charset="0"/>
                <a:ea typeface="Open Sans" pitchFamily="34" charset="-122"/>
                <a:cs typeface="Arial" panose="020B0604020202020204" pitchFamily="34" charset="0"/>
              </a:rPr>
              <a:t>Energy consumption rate is an important indicator reflecting the efficiency of energy use in the cement production process. Reducing energy consumption rate not only helps factories save costs but also contributes to environmental protection.</a:t>
            </a:r>
            <a:endParaRPr lang="en-US" dirty="0">
              <a:solidFill>
                <a:srgbClr val="000000"/>
              </a:solidFill>
              <a:latin typeface="Arial" panose="020B0604020202020204" pitchFamily="34" charset="0"/>
              <a:cs typeface="Arial" panose="020B0604020202020204" pitchFamily="34" charset="0"/>
            </a:endParaRPr>
          </a:p>
        </p:txBody>
      </p:sp>
      <p:pic>
        <p:nvPicPr>
          <p:cNvPr id="46" name="Picture 45"/>
          <p:cNvPicPr>
            <a:picLocks noChangeAspect="1"/>
          </p:cNvPicPr>
          <p:nvPr/>
        </p:nvPicPr>
        <p:blipFill>
          <a:blip r:embed="rId3"/>
          <a:stretch>
            <a:fillRect/>
          </a:stretch>
        </p:blipFill>
        <p:spPr>
          <a:xfrm>
            <a:off x="6218478" y="3427343"/>
            <a:ext cx="5373828" cy="3152031"/>
          </a:xfrm>
          <a:prstGeom prst="rect">
            <a:avLst/>
          </a:prstGeom>
        </p:spPr>
      </p:pic>
    </p:spTree>
    <p:extLst>
      <p:ext uri="{BB962C8B-B14F-4D97-AF65-F5344CB8AC3E}">
        <p14:creationId xmlns:p14="http://schemas.microsoft.com/office/powerpoint/2010/main" val="37774949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1" y="495161"/>
            <a:ext cx="12192000" cy="590649"/>
          </a:xfrm>
          <a:prstGeom prst="rect">
            <a:avLst/>
          </a:prstGeom>
          <a:noFill/>
          <a:ln/>
        </p:spPr>
        <p:txBody>
          <a:bodyPr wrap="none" lIns="0" tIns="0" rIns="0" bIns="0" rtlCol="0" anchor="t"/>
          <a:lstStyle/>
          <a:p>
            <a:pPr algn="ctr" defTabSz="761970">
              <a:lnSpc>
                <a:spcPts val="4625"/>
              </a:lnSpc>
            </a:pPr>
            <a:r>
              <a:rPr lang="en-US" sz="2667" b="1" kern="0" spc="-112" dirty="0">
                <a:solidFill>
                  <a:srgbClr val="87C6CC">
                    <a:lumMod val="50000"/>
                  </a:srgbClr>
                </a:solidFill>
                <a:latin typeface="Arial" panose="020B0604020202020204" pitchFamily="34" charset="0"/>
                <a:ea typeface="Bitter Medium" pitchFamily="34" charset="-122"/>
                <a:cs typeface="Arial" panose="020B0604020202020204" pitchFamily="34" charset="0"/>
              </a:rPr>
              <a:t>COMPARE WITH INTERNATIONAL STANDARDS</a:t>
            </a:r>
            <a:endParaRPr lang="en-US" sz="2667" b="1" dirty="0">
              <a:solidFill>
                <a:srgbClr val="87C6CC">
                  <a:lumMod val="50000"/>
                </a:srgbClr>
              </a:solidFill>
              <a:latin typeface="Arial" panose="020B0604020202020204" pitchFamily="34" charset="0"/>
              <a:cs typeface="Arial" panose="020B0604020202020204" pitchFamily="34" charset="0"/>
            </a:endParaRPr>
          </a:p>
        </p:txBody>
      </p:sp>
      <p:sp>
        <p:nvSpPr>
          <p:cNvPr id="3" name="Shape 1"/>
          <p:cNvSpPr/>
          <p:nvPr/>
        </p:nvSpPr>
        <p:spPr>
          <a:xfrm>
            <a:off x="661492" y="1820447"/>
            <a:ext cx="425252" cy="425252"/>
          </a:xfrm>
          <a:prstGeom prst="roundRect">
            <a:avLst>
              <a:gd name="adj" fmla="val 18669"/>
            </a:avLst>
          </a:prstGeom>
          <a:solidFill>
            <a:srgbClr val="FCE2CF"/>
          </a:solidFill>
          <a:ln w="7620">
            <a:solidFill>
              <a:srgbClr val="E2C8B5"/>
            </a:solidFill>
            <a:prstDash val="solid"/>
          </a:ln>
        </p:spPr>
        <p:txBody>
          <a:bodyPr/>
          <a:lstStyle/>
          <a:p>
            <a:pPr defTabSz="761970"/>
            <a:endParaRPr lang="en-US" sz="1500">
              <a:solidFill>
                <a:srgbClr val="000000"/>
              </a:solidFill>
              <a:latin typeface="Arial" panose="020B0604020202020204" pitchFamily="34" charset="0"/>
              <a:cs typeface="Arial" panose="020B0604020202020204" pitchFamily="34" charset="0"/>
            </a:endParaRPr>
          </a:p>
        </p:txBody>
      </p:sp>
      <p:sp>
        <p:nvSpPr>
          <p:cNvPr id="4" name="Text 2"/>
          <p:cNvSpPr/>
          <p:nvPr/>
        </p:nvSpPr>
        <p:spPr>
          <a:xfrm>
            <a:off x="1275755" y="1820448"/>
            <a:ext cx="2362696" cy="295275"/>
          </a:xfrm>
          <a:prstGeom prst="rect">
            <a:avLst/>
          </a:prstGeom>
          <a:noFill/>
          <a:ln/>
        </p:spPr>
        <p:txBody>
          <a:bodyPr wrap="none" lIns="0" tIns="0" rIns="0" bIns="0" rtlCol="0" anchor="t"/>
          <a:lstStyle/>
          <a:p>
            <a:pPr defTabSz="761970">
              <a:lnSpc>
                <a:spcPts val="2292"/>
              </a:lnSpc>
            </a:pPr>
            <a:r>
              <a:rPr lang="en-US" sz="1833" kern="0" spc="-56">
                <a:solidFill>
                  <a:srgbClr val="000000"/>
                </a:solidFill>
                <a:latin typeface="Arial" panose="020B0604020202020204" pitchFamily="34" charset="0"/>
                <a:ea typeface="Bitter Medium" pitchFamily="34" charset="-122"/>
                <a:cs typeface="Arial" panose="020B0604020202020204" pitchFamily="34" charset="0"/>
              </a:rPr>
              <a:t>National Goals</a:t>
            </a:r>
            <a:endParaRPr lang="en-US" sz="1833" dirty="0">
              <a:solidFill>
                <a:srgbClr val="000000"/>
              </a:solidFill>
              <a:latin typeface="Arial" panose="020B0604020202020204" pitchFamily="34" charset="0"/>
              <a:cs typeface="Arial" panose="020B0604020202020204" pitchFamily="34" charset="0"/>
            </a:endParaRPr>
          </a:p>
        </p:txBody>
      </p:sp>
      <p:sp>
        <p:nvSpPr>
          <p:cNvPr id="5" name="Text 3"/>
          <p:cNvSpPr/>
          <p:nvPr/>
        </p:nvSpPr>
        <p:spPr>
          <a:xfrm>
            <a:off x="1275755" y="2364402"/>
            <a:ext cx="2882700" cy="1814513"/>
          </a:xfrm>
          <a:prstGeom prst="rect">
            <a:avLst/>
          </a:prstGeom>
          <a:noFill/>
          <a:ln/>
        </p:spPr>
        <p:txBody>
          <a:bodyPr wrap="square" lIns="0" tIns="0" rIns="0" bIns="0" rtlCol="0" anchor="t"/>
          <a:lstStyle/>
          <a:p>
            <a:pPr algn="just" defTabSz="761970">
              <a:lnSpc>
                <a:spcPts val="2375"/>
              </a:lnSpc>
            </a:pPr>
            <a:r>
              <a:rPr lang="en-US" sz="1600" kern="0" spc="-30">
                <a:solidFill>
                  <a:srgbClr val="000000"/>
                </a:solidFill>
                <a:latin typeface="Arial" panose="020B0604020202020204" pitchFamily="34" charset="0"/>
                <a:ea typeface="Open Sans" pitchFamily="34" charset="-122"/>
                <a:cs typeface="Arial" panose="020B0604020202020204" pitchFamily="34" charset="0"/>
              </a:rPr>
              <a:t>The Vietnam Building Materials Development Strategy for the 2021–2030 period sets a target of thermal energy consumption ≤ 730 kcal/kg of clinker and electricity consumption ≤ 90 kWh/ton of cement.</a:t>
            </a:r>
            <a:endParaRPr lang="en-US" sz="1600" dirty="0">
              <a:solidFill>
                <a:srgbClr val="000000"/>
              </a:solidFill>
              <a:latin typeface="Arial" panose="020B0604020202020204" pitchFamily="34" charset="0"/>
              <a:cs typeface="Arial" panose="020B0604020202020204" pitchFamily="34" charset="0"/>
            </a:endParaRPr>
          </a:p>
        </p:txBody>
      </p:sp>
      <p:sp>
        <p:nvSpPr>
          <p:cNvPr id="6" name="Shape 4"/>
          <p:cNvSpPr/>
          <p:nvPr/>
        </p:nvSpPr>
        <p:spPr>
          <a:xfrm>
            <a:off x="4347468" y="1820447"/>
            <a:ext cx="425252" cy="425252"/>
          </a:xfrm>
          <a:prstGeom prst="roundRect">
            <a:avLst>
              <a:gd name="adj" fmla="val 18669"/>
            </a:avLst>
          </a:prstGeom>
          <a:solidFill>
            <a:srgbClr val="FCE2CF"/>
          </a:solidFill>
          <a:ln w="7620">
            <a:solidFill>
              <a:srgbClr val="E2C8B5"/>
            </a:solidFill>
            <a:prstDash val="solid"/>
          </a:ln>
        </p:spPr>
        <p:txBody>
          <a:bodyPr/>
          <a:lstStyle/>
          <a:p>
            <a:pPr defTabSz="761970"/>
            <a:endParaRPr lang="en-US" sz="1500">
              <a:solidFill>
                <a:srgbClr val="000000"/>
              </a:solidFill>
              <a:latin typeface="Arial" panose="020B0604020202020204" pitchFamily="34" charset="0"/>
              <a:cs typeface="Arial" panose="020B0604020202020204" pitchFamily="34" charset="0"/>
            </a:endParaRPr>
          </a:p>
        </p:txBody>
      </p:sp>
      <p:sp>
        <p:nvSpPr>
          <p:cNvPr id="7" name="Text 5"/>
          <p:cNvSpPr/>
          <p:nvPr/>
        </p:nvSpPr>
        <p:spPr>
          <a:xfrm>
            <a:off x="4961732" y="1820448"/>
            <a:ext cx="2362696" cy="295275"/>
          </a:xfrm>
          <a:prstGeom prst="rect">
            <a:avLst/>
          </a:prstGeom>
          <a:noFill/>
          <a:ln/>
        </p:spPr>
        <p:txBody>
          <a:bodyPr wrap="none" lIns="0" tIns="0" rIns="0" bIns="0" rtlCol="0" anchor="t"/>
          <a:lstStyle/>
          <a:p>
            <a:pPr defTabSz="761970">
              <a:lnSpc>
                <a:spcPts val="2292"/>
              </a:lnSpc>
            </a:pPr>
            <a:r>
              <a:rPr lang="en-US" sz="1833" kern="0" spc="-56">
                <a:solidFill>
                  <a:srgbClr val="000000"/>
                </a:solidFill>
                <a:latin typeface="Arial" panose="020B0604020202020204" pitchFamily="34" charset="0"/>
                <a:ea typeface="Bitter Medium" pitchFamily="34" charset="-122"/>
                <a:cs typeface="Arial" panose="020B0604020202020204" pitchFamily="34" charset="0"/>
              </a:rPr>
              <a:t>Approaching the standard</a:t>
            </a:r>
            <a:endParaRPr lang="en-US" sz="1833" dirty="0">
              <a:solidFill>
                <a:srgbClr val="000000"/>
              </a:solidFill>
              <a:latin typeface="Arial" panose="020B0604020202020204" pitchFamily="34" charset="0"/>
              <a:cs typeface="Arial" panose="020B0604020202020204" pitchFamily="34" charset="0"/>
            </a:endParaRPr>
          </a:p>
        </p:txBody>
      </p:sp>
      <p:sp>
        <p:nvSpPr>
          <p:cNvPr id="8" name="Text 6"/>
          <p:cNvSpPr/>
          <p:nvPr/>
        </p:nvSpPr>
        <p:spPr>
          <a:xfrm>
            <a:off x="4961732" y="2364401"/>
            <a:ext cx="2963068" cy="1814513"/>
          </a:xfrm>
          <a:prstGeom prst="rect">
            <a:avLst/>
          </a:prstGeom>
          <a:noFill/>
          <a:ln/>
        </p:spPr>
        <p:txBody>
          <a:bodyPr wrap="square" lIns="0" tIns="0" rIns="0" bIns="0" rtlCol="0" anchor="t"/>
          <a:lstStyle/>
          <a:p>
            <a:pPr algn="just" defTabSz="761970">
              <a:lnSpc>
                <a:spcPts val="2375"/>
              </a:lnSpc>
            </a:pPr>
            <a:r>
              <a:rPr lang="en-US" sz="1500" kern="0" spc="-30">
                <a:solidFill>
                  <a:srgbClr val="000000"/>
                </a:solidFill>
                <a:latin typeface="Arial" panose="020B0604020202020204" pitchFamily="34" charset="0"/>
                <a:ea typeface="Open Sans" pitchFamily="34" charset="-122"/>
                <a:cs typeface="Arial" panose="020B0604020202020204" pitchFamily="34" charset="0"/>
              </a:rPr>
              <a:t>Many large factories in Vietnam have approached or nearly achieved these targets thanks to the adoption of advanced technologies. However, there are still some small or outdated plants that have not yet reached optimal consumption levels.</a:t>
            </a:r>
            <a:endParaRPr lang="en-US" sz="1500" dirty="0">
              <a:solidFill>
                <a:srgbClr val="000000"/>
              </a:solidFill>
              <a:latin typeface="Arial" panose="020B0604020202020204" pitchFamily="34" charset="0"/>
              <a:cs typeface="Arial" panose="020B0604020202020204" pitchFamily="34" charset="0"/>
            </a:endParaRPr>
          </a:p>
        </p:txBody>
      </p:sp>
      <p:sp>
        <p:nvSpPr>
          <p:cNvPr id="9" name="Shape 7"/>
          <p:cNvSpPr/>
          <p:nvPr/>
        </p:nvSpPr>
        <p:spPr>
          <a:xfrm>
            <a:off x="8222455" y="1821520"/>
            <a:ext cx="425252" cy="425252"/>
          </a:xfrm>
          <a:prstGeom prst="roundRect">
            <a:avLst>
              <a:gd name="adj" fmla="val 18669"/>
            </a:avLst>
          </a:prstGeom>
          <a:solidFill>
            <a:srgbClr val="FCE2CF"/>
          </a:solidFill>
          <a:ln w="7620">
            <a:solidFill>
              <a:srgbClr val="E2C8B5"/>
            </a:solidFill>
            <a:prstDash val="solid"/>
          </a:ln>
        </p:spPr>
        <p:txBody>
          <a:bodyPr/>
          <a:lstStyle/>
          <a:p>
            <a:pPr defTabSz="761970"/>
            <a:endParaRPr lang="en-US" sz="1500">
              <a:solidFill>
                <a:srgbClr val="000000"/>
              </a:solidFill>
              <a:latin typeface="Arial" panose="020B0604020202020204" pitchFamily="34" charset="0"/>
              <a:cs typeface="Arial" panose="020B0604020202020204" pitchFamily="34" charset="0"/>
            </a:endParaRPr>
          </a:p>
        </p:txBody>
      </p:sp>
      <p:sp>
        <p:nvSpPr>
          <p:cNvPr id="10" name="Text 8"/>
          <p:cNvSpPr/>
          <p:nvPr/>
        </p:nvSpPr>
        <p:spPr>
          <a:xfrm>
            <a:off x="8907760" y="1820448"/>
            <a:ext cx="2362696" cy="295275"/>
          </a:xfrm>
          <a:prstGeom prst="rect">
            <a:avLst/>
          </a:prstGeom>
          <a:noFill/>
          <a:ln/>
        </p:spPr>
        <p:txBody>
          <a:bodyPr wrap="none" lIns="0" tIns="0" rIns="0" bIns="0" rtlCol="0" anchor="t"/>
          <a:lstStyle/>
          <a:p>
            <a:pPr defTabSz="761970">
              <a:lnSpc>
                <a:spcPts val="2292"/>
              </a:lnSpc>
            </a:pPr>
            <a:r>
              <a:rPr lang="en-US" sz="1833" kern="0" spc="-56">
                <a:solidFill>
                  <a:srgbClr val="000000"/>
                </a:solidFill>
                <a:latin typeface="Arial" panose="020B0604020202020204" pitchFamily="34" charset="0"/>
                <a:ea typeface="Bitter Medium" pitchFamily="34" charset="-122"/>
                <a:cs typeface="Arial" panose="020B0604020202020204" pitchFamily="34" charset="0"/>
              </a:rPr>
              <a:t>Distance</a:t>
            </a:r>
            <a:endParaRPr lang="en-US" sz="1833" dirty="0">
              <a:solidFill>
                <a:srgbClr val="000000"/>
              </a:solidFill>
              <a:latin typeface="Arial" panose="020B0604020202020204" pitchFamily="34" charset="0"/>
              <a:cs typeface="Arial" panose="020B0604020202020204" pitchFamily="34" charset="0"/>
            </a:endParaRPr>
          </a:p>
        </p:txBody>
      </p:sp>
      <p:sp>
        <p:nvSpPr>
          <p:cNvPr id="11" name="Text 9"/>
          <p:cNvSpPr/>
          <p:nvPr/>
        </p:nvSpPr>
        <p:spPr>
          <a:xfrm>
            <a:off x="8907760" y="2364401"/>
            <a:ext cx="2674640" cy="1512094"/>
          </a:xfrm>
          <a:prstGeom prst="rect">
            <a:avLst/>
          </a:prstGeom>
          <a:noFill/>
          <a:ln/>
        </p:spPr>
        <p:txBody>
          <a:bodyPr wrap="square" lIns="0" tIns="0" rIns="0" bIns="0" rtlCol="0" anchor="t"/>
          <a:lstStyle/>
          <a:p>
            <a:pPr algn="just" defTabSz="761970">
              <a:lnSpc>
                <a:spcPts val="2375"/>
              </a:lnSpc>
            </a:pPr>
            <a:r>
              <a:rPr lang="en-US" sz="1500" kern="0" spc="-30">
                <a:solidFill>
                  <a:srgbClr val="000000"/>
                </a:solidFill>
                <a:latin typeface="Arial" panose="020B0604020202020204" pitchFamily="34" charset="0"/>
                <a:ea typeface="Open Sans" pitchFamily="34" charset="-122"/>
                <a:cs typeface="Arial" panose="020B0604020202020204" pitchFamily="34" charset="0"/>
              </a:rPr>
              <a:t>The average consumption levels of Vietnam’s cement industry are still higher compared to developed countries such as Japan (650–700 kcal/kg of clinker and 80–85 kWh/ton of cement).</a:t>
            </a:r>
            <a:endParaRPr lang="en-US" sz="1500" dirty="0">
              <a:solidFill>
                <a:srgbClr val="000000"/>
              </a:solidFill>
              <a:latin typeface="Arial" panose="020B0604020202020204" pitchFamily="34" charset="0"/>
              <a:cs typeface="Arial" panose="020B0604020202020204" pitchFamily="34" charset="0"/>
            </a:endParaRPr>
          </a:p>
        </p:txBody>
      </p:sp>
      <p:sp>
        <p:nvSpPr>
          <p:cNvPr id="12" name="Text 10"/>
          <p:cNvSpPr/>
          <p:nvPr/>
        </p:nvSpPr>
        <p:spPr>
          <a:xfrm>
            <a:off x="661492" y="4852667"/>
            <a:ext cx="10920908" cy="604838"/>
          </a:xfrm>
          <a:prstGeom prst="rect">
            <a:avLst/>
          </a:prstGeom>
          <a:noFill/>
          <a:ln/>
        </p:spPr>
        <p:txBody>
          <a:bodyPr wrap="square" lIns="0" tIns="0" rIns="0" bIns="0" rtlCol="0" anchor="t"/>
          <a:lstStyle/>
          <a:p>
            <a:pPr algn="just" defTabSz="761970">
              <a:lnSpc>
                <a:spcPts val="2375"/>
              </a:lnSpc>
            </a:pPr>
            <a:r>
              <a:rPr lang="en-US" sz="2000" kern="0" spc="-30">
                <a:solidFill>
                  <a:srgbClr val="000000"/>
                </a:solidFill>
                <a:latin typeface="Arial" panose="020B0604020202020204" pitchFamily="34" charset="0"/>
                <a:ea typeface="Open Sans" pitchFamily="34" charset="-122"/>
                <a:cs typeface="Arial" panose="020B0604020202020204" pitchFamily="34" charset="0"/>
              </a:rPr>
              <a:t>Comparing with international standards helps us better understand the position of Vietnam’s cement industry on the global energy map and highlights the efforts needed to achieve higher efficiency.</a:t>
            </a:r>
            <a:endParaRPr lang="en-US" sz="2000"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744380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0"/>
          <p:cNvSpPr/>
          <p:nvPr/>
        </p:nvSpPr>
        <p:spPr>
          <a:xfrm>
            <a:off x="0" y="543278"/>
            <a:ext cx="12192000" cy="663972"/>
          </a:xfrm>
          <a:prstGeom prst="rect">
            <a:avLst/>
          </a:prstGeom>
          <a:noFill/>
          <a:ln/>
        </p:spPr>
        <p:txBody>
          <a:bodyPr wrap="square" lIns="0" tIns="0" rIns="0" bIns="0" rtlCol="0" anchor="t"/>
          <a:lstStyle/>
          <a:p>
            <a:pPr algn="ctr">
              <a:lnSpc>
                <a:spcPts val="4375"/>
              </a:lnSpc>
            </a:pPr>
            <a:r>
              <a:rPr lang="en-US" sz="2667" b="1" kern="0" spc="-106" dirty="0">
                <a:solidFill>
                  <a:schemeClr val="accent1">
                    <a:lumMod val="50000"/>
                  </a:schemeClr>
                </a:solidFill>
                <a:latin typeface="Arial" panose="020B0604020202020204" pitchFamily="34" charset="0"/>
                <a:ea typeface="Bitter Medium" pitchFamily="34" charset="-122"/>
                <a:cs typeface="Arial" panose="020B0604020202020204" pitchFamily="34" charset="0"/>
              </a:rPr>
              <a:t>CURRENT SITUATION AT SOME TYPICAL FACTORIES</a:t>
            </a:r>
            <a:endParaRPr lang="en-US" sz="2667" b="1" dirty="0">
              <a:solidFill>
                <a:schemeClr val="accent1">
                  <a:lumMod val="50000"/>
                </a:schemeClr>
              </a:solidFill>
              <a:latin typeface="Arial" panose="020B0604020202020204" pitchFamily="34" charset="0"/>
              <a:cs typeface="Arial" panose="020B0604020202020204" pitchFamily="34" charset="0"/>
            </a:endParaRPr>
          </a:p>
        </p:txBody>
      </p:sp>
      <p:sp>
        <p:nvSpPr>
          <p:cNvPr id="25" name="Text 22"/>
          <p:cNvSpPr/>
          <p:nvPr/>
        </p:nvSpPr>
        <p:spPr>
          <a:xfrm>
            <a:off x="1252479" y="4744506"/>
            <a:ext cx="9638523" cy="572095"/>
          </a:xfrm>
          <a:prstGeom prst="rect">
            <a:avLst/>
          </a:prstGeom>
          <a:noFill/>
          <a:ln/>
        </p:spPr>
        <p:txBody>
          <a:bodyPr wrap="square" lIns="0" tIns="0" rIns="0" bIns="0" rtlCol="0" anchor="t"/>
          <a:lstStyle/>
          <a:p>
            <a:pPr>
              <a:lnSpc>
                <a:spcPts val="2250"/>
              </a:lnSpc>
            </a:pPr>
            <a:r>
              <a:rPr lang="en-US" sz="1667" kern="0" spc="-28">
                <a:latin typeface="Arial" panose="020B0604020202020204" pitchFamily="34" charset="0"/>
                <a:ea typeface="Open Sans" pitchFamily="34" charset="-122"/>
                <a:cs typeface="Arial" panose="020B0604020202020204" pitchFamily="34" charset="0"/>
              </a:rPr>
              <a:t>This comparison table shows clear differences between plants in energy efficiency, depending on technology and production scale.</a:t>
            </a:r>
            <a:endParaRPr lang="en-US" sz="1667" dirty="0">
              <a:latin typeface="Arial" panose="020B0604020202020204" pitchFamily="34" charset="0"/>
              <a:cs typeface="Arial" panose="020B0604020202020204" pitchFamily="34" charset="0"/>
            </a:endParaRPr>
          </a:p>
        </p:txBody>
      </p:sp>
      <p:graphicFrame>
        <p:nvGraphicFramePr>
          <p:cNvPr id="21" name="Table 20"/>
          <p:cNvGraphicFramePr>
            <a:graphicFrameLocks noGrp="1"/>
          </p:cNvGraphicFramePr>
          <p:nvPr/>
        </p:nvGraphicFramePr>
        <p:xfrm>
          <a:off x="1252479" y="1880652"/>
          <a:ext cx="9638523" cy="2506980"/>
        </p:xfrm>
        <a:graphic>
          <a:graphicData uri="http://schemas.openxmlformats.org/drawingml/2006/table">
            <a:tbl>
              <a:tblPr/>
              <a:tblGrid>
                <a:gridCol w="3212841">
                  <a:extLst>
                    <a:ext uri="{9D8B030D-6E8A-4147-A177-3AD203B41FA5}">
                      <a16:colId xmlns:a16="http://schemas.microsoft.com/office/drawing/2014/main" val="484633039"/>
                    </a:ext>
                  </a:extLst>
                </a:gridCol>
                <a:gridCol w="3212841">
                  <a:extLst>
                    <a:ext uri="{9D8B030D-6E8A-4147-A177-3AD203B41FA5}">
                      <a16:colId xmlns:a16="http://schemas.microsoft.com/office/drawing/2014/main" val="2048661156"/>
                    </a:ext>
                  </a:extLst>
                </a:gridCol>
                <a:gridCol w="3212841">
                  <a:extLst>
                    <a:ext uri="{9D8B030D-6E8A-4147-A177-3AD203B41FA5}">
                      <a16:colId xmlns:a16="http://schemas.microsoft.com/office/drawing/2014/main" val="2795270585"/>
                    </a:ext>
                  </a:extLst>
                </a:gridCol>
              </a:tblGrid>
              <a:tr h="698500">
                <a:tc>
                  <a:txBody>
                    <a:bodyPr/>
                    <a:lstStyle/>
                    <a:p>
                      <a:pPr algn="ctr"/>
                      <a:r>
                        <a:rPr lang="en-US" sz="1700" b="1">
                          <a:effectLst/>
                          <a:latin typeface="Arial" panose="020B0604020202020204" pitchFamily="34" charset="0"/>
                          <a:cs typeface="Arial" panose="020B0604020202020204" pitchFamily="34" charset="0"/>
                        </a:rPr>
                        <a:t>Factory</a:t>
                      </a:r>
                    </a:p>
                  </a:txBody>
                  <a:tcPr marL="95250" marR="95250" marT="95250" marB="9525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4F4F4"/>
                    </a:solidFill>
                  </a:tcPr>
                </a:tc>
                <a:tc>
                  <a:txBody>
                    <a:bodyPr/>
                    <a:lstStyle/>
                    <a:p>
                      <a:pPr algn="ctr"/>
                      <a:r>
                        <a:rPr lang="en-US" sz="1700" b="1">
                          <a:effectLst/>
                          <a:latin typeface="Arial" panose="020B0604020202020204" pitchFamily="34" charset="0"/>
                          <a:cs typeface="Arial" panose="020B0604020202020204" pitchFamily="34" charset="0"/>
                        </a:rPr>
                        <a:t>Thermal Energy</a:t>
                      </a:r>
                      <a:br>
                        <a:rPr lang="en-US" sz="1700" b="1">
                          <a:effectLst/>
                          <a:latin typeface="Arial" panose="020B0604020202020204" pitchFamily="34" charset="0"/>
                          <a:cs typeface="Arial" panose="020B0604020202020204" pitchFamily="34" charset="0"/>
                        </a:rPr>
                      </a:br>
                      <a:r>
                        <a:rPr lang="en-US" sz="1700" b="1">
                          <a:effectLst/>
                          <a:latin typeface="Arial" panose="020B0604020202020204" pitchFamily="34" charset="0"/>
                          <a:cs typeface="Arial" panose="020B0604020202020204" pitchFamily="34" charset="0"/>
                        </a:rPr>
                        <a:t>(kcal/kg clinker)</a:t>
                      </a:r>
                    </a:p>
                  </a:txBody>
                  <a:tcPr marL="95250" marR="95250" marT="95250" marB="9525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4F4F4"/>
                    </a:solidFill>
                  </a:tcPr>
                </a:tc>
                <a:tc>
                  <a:txBody>
                    <a:bodyPr/>
                    <a:lstStyle/>
                    <a:p>
                      <a:pPr algn="ctr"/>
                      <a:r>
                        <a:rPr lang="en-US" sz="1700" b="1">
                          <a:effectLst/>
                          <a:latin typeface="Arial" panose="020B0604020202020204" pitchFamily="34" charset="0"/>
                          <a:cs typeface="Arial" panose="020B0604020202020204" pitchFamily="34" charset="0"/>
                        </a:rPr>
                        <a:t>Electricity</a:t>
                      </a:r>
                      <a:br>
                        <a:rPr lang="en-US" sz="1700" b="1">
                          <a:effectLst/>
                          <a:latin typeface="Arial" panose="020B0604020202020204" pitchFamily="34" charset="0"/>
                          <a:cs typeface="Arial" panose="020B0604020202020204" pitchFamily="34" charset="0"/>
                        </a:rPr>
                      </a:br>
                      <a:r>
                        <a:rPr lang="en-US" sz="1700" b="1">
                          <a:effectLst/>
                          <a:latin typeface="Arial" panose="020B0604020202020204" pitchFamily="34" charset="0"/>
                          <a:cs typeface="Arial" panose="020B0604020202020204" pitchFamily="34" charset="0"/>
                        </a:rPr>
                        <a:t>(kWh/ton of cement)</a:t>
                      </a:r>
                    </a:p>
                  </a:txBody>
                  <a:tcPr marL="95250" marR="95250" marT="95250" marB="9525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4F4F4"/>
                    </a:solidFill>
                  </a:tcPr>
                </a:tc>
                <a:extLst>
                  <a:ext uri="{0D108BD9-81ED-4DB2-BD59-A6C34878D82A}">
                    <a16:rowId xmlns:a16="http://schemas.microsoft.com/office/drawing/2014/main" val="930273277"/>
                  </a:ext>
                </a:extLst>
              </a:tr>
              <a:tr h="444500">
                <a:tc>
                  <a:txBody>
                    <a:bodyPr/>
                    <a:lstStyle/>
                    <a:p>
                      <a:pPr algn="l"/>
                      <a:r>
                        <a:rPr lang="en-US" sz="1700">
                          <a:effectLst/>
                          <a:latin typeface="Arial" panose="020B0604020202020204" pitchFamily="34" charset="0"/>
                          <a:cs typeface="Arial" panose="020B0604020202020204" pitchFamily="34" charset="0"/>
                        </a:rPr>
                        <a:t>Nghi Son Cement</a:t>
                      </a:r>
                    </a:p>
                  </a:txBody>
                  <a:tcPr marL="95250" marR="95250" marT="95250" marB="9525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a:r>
                        <a:rPr lang="en-US" sz="1700">
                          <a:effectLst/>
                          <a:latin typeface="Arial" panose="020B0604020202020204" pitchFamily="34" charset="0"/>
                          <a:cs typeface="Arial" panose="020B0604020202020204" pitchFamily="34" charset="0"/>
                        </a:rPr>
                        <a:t>730–750</a:t>
                      </a:r>
                    </a:p>
                  </a:txBody>
                  <a:tcPr marL="95250" marR="95250" marT="95250" marB="9525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a:r>
                        <a:rPr lang="en-US" sz="1700">
                          <a:effectLst/>
                          <a:latin typeface="Arial" panose="020B0604020202020204" pitchFamily="34" charset="0"/>
                          <a:cs typeface="Arial" panose="020B0604020202020204" pitchFamily="34" charset="0"/>
                        </a:rPr>
                        <a:t>85–90</a:t>
                      </a:r>
                    </a:p>
                  </a:txBody>
                  <a:tcPr marL="95250" marR="95250" marT="95250" marB="9525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extLst>
                  <a:ext uri="{0D108BD9-81ED-4DB2-BD59-A6C34878D82A}">
                    <a16:rowId xmlns:a16="http://schemas.microsoft.com/office/drawing/2014/main" val="3368092068"/>
                  </a:ext>
                </a:extLst>
              </a:tr>
              <a:tr h="444500">
                <a:tc>
                  <a:txBody>
                    <a:bodyPr/>
                    <a:lstStyle/>
                    <a:p>
                      <a:pPr algn="l"/>
                      <a:r>
                        <a:rPr lang="en-US" sz="1700">
                          <a:effectLst/>
                          <a:latin typeface="Arial" panose="020B0604020202020204" pitchFamily="34" charset="0"/>
                          <a:cs typeface="Arial" panose="020B0604020202020204" pitchFamily="34" charset="0"/>
                        </a:rPr>
                        <a:t>Hoang Thach Cement</a:t>
                      </a:r>
                    </a:p>
                  </a:txBody>
                  <a:tcPr marL="95250" marR="95250" marT="95250" marB="9525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AFAFA"/>
                    </a:solidFill>
                  </a:tcPr>
                </a:tc>
                <a:tc>
                  <a:txBody>
                    <a:bodyPr/>
                    <a:lstStyle/>
                    <a:p>
                      <a:pPr algn="ctr"/>
                      <a:r>
                        <a:rPr lang="en-US" sz="1700">
                          <a:effectLst/>
                          <a:latin typeface="Arial" panose="020B0604020202020204" pitchFamily="34" charset="0"/>
                          <a:cs typeface="Arial" panose="020B0604020202020204" pitchFamily="34" charset="0"/>
                        </a:rPr>
                        <a:t>760–800</a:t>
                      </a:r>
                    </a:p>
                  </a:txBody>
                  <a:tcPr marL="95250" marR="95250" marT="95250" marB="9525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AFAFA"/>
                    </a:solidFill>
                  </a:tcPr>
                </a:tc>
                <a:tc>
                  <a:txBody>
                    <a:bodyPr/>
                    <a:lstStyle/>
                    <a:p>
                      <a:pPr algn="ctr"/>
                      <a:r>
                        <a:rPr lang="en-US" sz="1700">
                          <a:effectLst/>
                          <a:latin typeface="Arial" panose="020B0604020202020204" pitchFamily="34" charset="0"/>
                          <a:cs typeface="Arial" panose="020B0604020202020204" pitchFamily="34" charset="0"/>
                        </a:rPr>
                        <a:t>90–95</a:t>
                      </a:r>
                    </a:p>
                  </a:txBody>
                  <a:tcPr marL="95250" marR="95250" marT="95250" marB="9525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AFAFA"/>
                    </a:solidFill>
                  </a:tcPr>
                </a:tc>
                <a:extLst>
                  <a:ext uri="{0D108BD9-81ED-4DB2-BD59-A6C34878D82A}">
                    <a16:rowId xmlns:a16="http://schemas.microsoft.com/office/drawing/2014/main" val="2213963538"/>
                  </a:ext>
                </a:extLst>
              </a:tr>
              <a:tr h="444500">
                <a:tc>
                  <a:txBody>
                    <a:bodyPr/>
                    <a:lstStyle/>
                    <a:p>
                      <a:pPr algn="l"/>
                      <a:r>
                        <a:rPr lang="en-US" sz="1700">
                          <a:effectLst/>
                          <a:latin typeface="Arial" panose="020B0604020202020204" pitchFamily="34" charset="0"/>
                          <a:cs typeface="Arial" panose="020B0604020202020204" pitchFamily="34" charset="0"/>
                        </a:rPr>
                        <a:t>INSEE Hon Chong Cement</a:t>
                      </a:r>
                    </a:p>
                  </a:txBody>
                  <a:tcPr marL="95250" marR="95250" marT="95250" marB="9525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a:r>
                        <a:rPr lang="en-US" sz="1700">
                          <a:effectLst/>
                          <a:latin typeface="Arial" panose="020B0604020202020204" pitchFamily="34" charset="0"/>
                          <a:cs typeface="Arial" panose="020B0604020202020204" pitchFamily="34" charset="0"/>
                        </a:rPr>
                        <a:t>700–730</a:t>
                      </a:r>
                    </a:p>
                  </a:txBody>
                  <a:tcPr marL="95250" marR="95250" marT="95250" marB="9525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a:r>
                        <a:rPr lang="en-US" sz="1700">
                          <a:effectLst/>
                          <a:latin typeface="Arial" panose="020B0604020202020204" pitchFamily="34" charset="0"/>
                          <a:cs typeface="Arial" panose="020B0604020202020204" pitchFamily="34" charset="0"/>
                        </a:rPr>
                        <a:t>N/A</a:t>
                      </a:r>
                    </a:p>
                  </a:txBody>
                  <a:tcPr marL="95250" marR="95250" marT="95250" marB="9525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extLst>
                  <a:ext uri="{0D108BD9-81ED-4DB2-BD59-A6C34878D82A}">
                    <a16:rowId xmlns:a16="http://schemas.microsoft.com/office/drawing/2014/main" val="3711768314"/>
                  </a:ext>
                </a:extLst>
              </a:tr>
              <a:tr h="444500">
                <a:tc>
                  <a:txBody>
                    <a:bodyPr/>
                    <a:lstStyle/>
                    <a:p>
                      <a:pPr algn="l"/>
                      <a:r>
                        <a:rPr lang="en-US" sz="1700">
                          <a:effectLst/>
                          <a:latin typeface="Arial" panose="020B0604020202020204" pitchFamily="34" charset="0"/>
                          <a:cs typeface="Arial" panose="020B0604020202020204" pitchFamily="34" charset="0"/>
                        </a:rPr>
                        <a:t>Small factory (&lt;2,500 tons/day)</a:t>
                      </a:r>
                    </a:p>
                  </a:txBody>
                  <a:tcPr marL="95250" marR="95250" marT="95250" marB="9525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AFAFA"/>
                    </a:solidFill>
                  </a:tcPr>
                </a:tc>
                <a:tc>
                  <a:txBody>
                    <a:bodyPr/>
                    <a:lstStyle/>
                    <a:p>
                      <a:pPr algn="ctr"/>
                      <a:r>
                        <a:rPr lang="en-US" sz="1700">
                          <a:effectLst/>
                          <a:latin typeface="Arial" panose="020B0604020202020204" pitchFamily="34" charset="0"/>
                          <a:cs typeface="Arial" panose="020B0604020202020204" pitchFamily="34" charset="0"/>
                        </a:rPr>
                        <a:t>850–950</a:t>
                      </a:r>
                    </a:p>
                  </a:txBody>
                  <a:tcPr marL="95250" marR="95250" marT="95250" marB="9525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AFAFA"/>
                    </a:solidFill>
                  </a:tcPr>
                </a:tc>
                <a:tc>
                  <a:txBody>
                    <a:bodyPr/>
                    <a:lstStyle/>
                    <a:p>
                      <a:pPr algn="ctr"/>
                      <a:r>
                        <a:rPr lang="en-US" sz="1700">
                          <a:effectLst/>
                          <a:latin typeface="Arial" panose="020B0604020202020204" pitchFamily="34" charset="0"/>
                          <a:cs typeface="Arial" panose="020B0604020202020204" pitchFamily="34" charset="0"/>
                        </a:rPr>
                        <a:t>100–120</a:t>
                      </a:r>
                    </a:p>
                  </a:txBody>
                  <a:tcPr marL="95250" marR="95250" marT="95250" marB="9525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AFAFA"/>
                    </a:solidFill>
                  </a:tcPr>
                </a:tc>
                <a:extLst>
                  <a:ext uri="{0D108BD9-81ED-4DB2-BD59-A6C34878D82A}">
                    <a16:rowId xmlns:a16="http://schemas.microsoft.com/office/drawing/2014/main" val="1622946745"/>
                  </a:ext>
                </a:extLst>
              </a:tr>
            </a:tbl>
          </a:graphicData>
        </a:graphic>
      </p:graphicFrame>
    </p:spTree>
    <p:extLst>
      <p:ext uri="{BB962C8B-B14F-4D97-AF65-F5344CB8AC3E}">
        <p14:creationId xmlns:p14="http://schemas.microsoft.com/office/powerpoint/2010/main" val="28826862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654487" y="586306"/>
            <a:ext cx="10869017" cy="590649"/>
          </a:xfrm>
          <a:prstGeom prst="rect">
            <a:avLst/>
          </a:prstGeom>
          <a:noFill/>
          <a:ln/>
        </p:spPr>
        <p:txBody>
          <a:bodyPr wrap="none" lIns="0" tIns="0" rIns="0" bIns="0" rtlCol="0" anchor="t"/>
          <a:lstStyle/>
          <a:p>
            <a:pPr algn="ctr">
              <a:lnSpc>
                <a:spcPts val="4625"/>
              </a:lnSpc>
            </a:pPr>
            <a:r>
              <a:rPr lang="en-US" sz="2667" b="1" kern="0" spc="-112" dirty="0">
                <a:solidFill>
                  <a:schemeClr val="accent1">
                    <a:lumMod val="50000"/>
                  </a:schemeClr>
                </a:solidFill>
                <a:latin typeface="Arial" panose="020B0604020202020204" pitchFamily="34" charset="0"/>
                <a:ea typeface="Bitter Medium" pitchFamily="34" charset="-122"/>
                <a:cs typeface="Arial" panose="020B0604020202020204" pitchFamily="34" charset="0"/>
              </a:rPr>
              <a:t>FACTORS AFFECTING ENERGY CONSUMPTION RATE</a:t>
            </a:r>
            <a:endParaRPr lang="en-US" sz="2667" b="1" dirty="0">
              <a:solidFill>
                <a:schemeClr val="accent1">
                  <a:lumMod val="50000"/>
                </a:schemeClr>
              </a:solidFill>
              <a:latin typeface="Arial" panose="020B0604020202020204" pitchFamily="34" charset="0"/>
              <a:cs typeface="Arial" panose="020B0604020202020204" pitchFamily="34" charset="0"/>
            </a:endParaRPr>
          </a:p>
        </p:txBody>
      </p:sp>
      <p:pic>
        <p:nvPicPr>
          <p:cNvPr id="3" name="Image 0" descr="preencoded.png"/>
          <p:cNvPicPr>
            <a:picLocks noChangeAspect="1"/>
          </p:cNvPicPr>
          <p:nvPr/>
        </p:nvPicPr>
        <p:blipFill>
          <a:blip r:embed="rId3"/>
          <a:stretch>
            <a:fillRect/>
          </a:stretch>
        </p:blipFill>
        <p:spPr>
          <a:xfrm>
            <a:off x="654486" y="1811689"/>
            <a:ext cx="472480" cy="472480"/>
          </a:xfrm>
          <a:prstGeom prst="rect">
            <a:avLst/>
          </a:prstGeom>
        </p:spPr>
      </p:pic>
      <p:sp>
        <p:nvSpPr>
          <p:cNvPr id="4" name="Text 1"/>
          <p:cNvSpPr/>
          <p:nvPr/>
        </p:nvSpPr>
        <p:spPr>
          <a:xfrm>
            <a:off x="654486" y="2473181"/>
            <a:ext cx="2362696" cy="295275"/>
          </a:xfrm>
          <a:prstGeom prst="rect">
            <a:avLst/>
          </a:prstGeom>
          <a:noFill/>
          <a:ln/>
        </p:spPr>
        <p:txBody>
          <a:bodyPr wrap="none" lIns="0" tIns="0" rIns="0" bIns="0" rtlCol="0" anchor="t"/>
          <a:lstStyle/>
          <a:p>
            <a:pPr>
              <a:lnSpc>
                <a:spcPts val="2292"/>
              </a:lnSpc>
            </a:pPr>
            <a:r>
              <a:rPr lang="en-US" sz="1833" kern="0" spc="-56">
                <a:latin typeface="Arial" panose="020B0604020202020204" pitchFamily="34" charset="0"/>
                <a:ea typeface="Bitter Medium" pitchFamily="34" charset="-122"/>
                <a:cs typeface="Arial" panose="020B0604020202020204" pitchFamily="34" charset="0"/>
              </a:rPr>
              <a:t>Production technology</a:t>
            </a:r>
            <a:endParaRPr lang="en-US" sz="1833" dirty="0">
              <a:latin typeface="Arial" panose="020B0604020202020204" pitchFamily="34" charset="0"/>
              <a:cs typeface="Arial" panose="020B0604020202020204" pitchFamily="34" charset="0"/>
            </a:endParaRPr>
          </a:p>
        </p:txBody>
      </p:sp>
      <p:sp>
        <p:nvSpPr>
          <p:cNvPr id="5" name="Text 2"/>
          <p:cNvSpPr/>
          <p:nvPr/>
        </p:nvSpPr>
        <p:spPr>
          <a:xfrm>
            <a:off x="654487" y="2881863"/>
            <a:ext cx="2210022" cy="1209675"/>
          </a:xfrm>
          <a:prstGeom prst="rect">
            <a:avLst/>
          </a:prstGeom>
          <a:noFill/>
          <a:ln/>
        </p:spPr>
        <p:txBody>
          <a:bodyPr wrap="square" lIns="0" tIns="0" rIns="0" bIns="0" rtlCol="0" anchor="t"/>
          <a:lstStyle/>
          <a:p>
            <a:pPr algn="just">
              <a:lnSpc>
                <a:spcPts val="2375"/>
              </a:lnSpc>
            </a:pPr>
            <a:r>
              <a:rPr lang="en-US" sz="1500" kern="0" spc="-30">
                <a:latin typeface="Arial" panose="020B0604020202020204" pitchFamily="34" charset="0"/>
                <a:ea typeface="Open Sans" pitchFamily="34" charset="-122"/>
                <a:cs typeface="Arial" panose="020B0604020202020204" pitchFamily="34" charset="0"/>
              </a:rPr>
              <a:t>Dry-method rotary kilns with preheater towers and precalciners significantly reduce thermal energy consumption.</a:t>
            </a:r>
            <a:endParaRPr lang="en-US" sz="1500" dirty="0">
              <a:latin typeface="Arial" panose="020B0604020202020204" pitchFamily="34" charset="0"/>
              <a:cs typeface="Arial" panose="020B0604020202020204" pitchFamily="34" charset="0"/>
            </a:endParaRPr>
          </a:p>
        </p:txBody>
      </p:sp>
      <p:pic>
        <p:nvPicPr>
          <p:cNvPr id="6" name="Image 1" descr="preencoded.png"/>
          <p:cNvPicPr>
            <a:picLocks noChangeAspect="1"/>
          </p:cNvPicPr>
          <p:nvPr/>
        </p:nvPicPr>
        <p:blipFill>
          <a:blip r:embed="rId4"/>
          <a:stretch>
            <a:fillRect/>
          </a:stretch>
        </p:blipFill>
        <p:spPr>
          <a:xfrm>
            <a:off x="3442533" y="1811689"/>
            <a:ext cx="472480" cy="472480"/>
          </a:xfrm>
          <a:prstGeom prst="rect">
            <a:avLst/>
          </a:prstGeom>
        </p:spPr>
      </p:pic>
      <p:sp>
        <p:nvSpPr>
          <p:cNvPr id="7" name="Text 3"/>
          <p:cNvSpPr/>
          <p:nvPr/>
        </p:nvSpPr>
        <p:spPr>
          <a:xfrm>
            <a:off x="3442533" y="2473181"/>
            <a:ext cx="2362696" cy="295275"/>
          </a:xfrm>
          <a:prstGeom prst="rect">
            <a:avLst/>
          </a:prstGeom>
          <a:noFill/>
          <a:ln/>
        </p:spPr>
        <p:txBody>
          <a:bodyPr wrap="none" lIns="0" tIns="0" rIns="0" bIns="0" rtlCol="0" anchor="t"/>
          <a:lstStyle/>
          <a:p>
            <a:pPr>
              <a:lnSpc>
                <a:spcPts val="2292"/>
              </a:lnSpc>
            </a:pPr>
            <a:r>
              <a:rPr lang="en-US" sz="1833" kern="0" spc="-56">
                <a:latin typeface="Arial" panose="020B0604020202020204" pitchFamily="34" charset="0"/>
                <a:ea typeface="Bitter Medium" pitchFamily="34" charset="-122"/>
                <a:cs typeface="Arial" panose="020B0604020202020204" pitchFamily="34" charset="0"/>
              </a:rPr>
              <a:t>Fuel used</a:t>
            </a:r>
            <a:endParaRPr lang="en-US" sz="1833" dirty="0">
              <a:latin typeface="Arial" panose="020B0604020202020204" pitchFamily="34" charset="0"/>
              <a:cs typeface="Arial" panose="020B0604020202020204" pitchFamily="34" charset="0"/>
            </a:endParaRPr>
          </a:p>
        </p:txBody>
      </p:sp>
      <p:sp>
        <p:nvSpPr>
          <p:cNvPr id="8" name="Text 4"/>
          <p:cNvSpPr/>
          <p:nvPr/>
        </p:nvSpPr>
        <p:spPr>
          <a:xfrm>
            <a:off x="3442532" y="2881863"/>
            <a:ext cx="2210122" cy="1512094"/>
          </a:xfrm>
          <a:prstGeom prst="rect">
            <a:avLst/>
          </a:prstGeom>
          <a:noFill/>
          <a:ln/>
        </p:spPr>
        <p:txBody>
          <a:bodyPr wrap="square" lIns="0" tIns="0" rIns="0" bIns="0" rtlCol="0" anchor="t"/>
          <a:lstStyle/>
          <a:p>
            <a:pPr algn="just">
              <a:lnSpc>
                <a:spcPts val="2375"/>
              </a:lnSpc>
            </a:pPr>
            <a:r>
              <a:rPr lang="en-US" sz="1500" kern="0" spc="-30">
                <a:latin typeface="Arial" panose="020B0604020202020204" pitchFamily="34" charset="0"/>
                <a:ea typeface="Open Sans" pitchFamily="34" charset="-122"/>
                <a:cs typeface="Arial" panose="020B0604020202020204" pitchFamily="34" charset="0"/>
              </a:rPr>
              <a:t>Coal dust is the main fuel, accounting for about 80-90% of thermal energy. Some factories have started using alternative fuels.</a:t>
            </a:r>
            <a:endParaRPr lang="en-US" sz="1500" dirty="0">
              <a:latin typeface="Arial" panose="020B0604020202020204" pitchFamily="34" charset="0"/>
              <a:cs typeface="Arial" panose="020B0604020202020204" pitchFamily="34" charset="0"/>
            </a:endParaRPr>
          </a:p>
        </p:txBody>
      </p:sp>
      <p:pic>
        <p:nvPicPr>
          <p:cNvPr id="9" name="Image 2" descr="preencoded.png"/>
          <p:cNvPicPr>
            <a:picLocks noChangeAspect="1"/>
          </p:cNvPicPr>
          <p:nvPr/>
        </p:nvPicPr>
        <p:blipFill>
          <a:blip r:embed="rId5"/>
          <a:stretch>
            <a:fillRect/>
          </a:stretch>
        </p:blipFill>
        <p:spPr>
          <a:xfrm>
            <a:off x="6230678" y="1811689"/>
            <a:ext cx="472480" cy="472480"/>
          </a:xfrm>
          <a:prstGeom prst="rect">
            <a:avLst/>
          </a:prstGeom>
        </p:spPr>
      </p:pic>
      <p:sp>
        <p:nvSpPr>
          <p:cNvPr id="10" name="Text 5"/>
          <p:cNvSpPr/>
          <p:nvPr/>
        </p:nvSpPr>
        <p:spPr>
          <a:xfrm>
            <a:off x="6230679" y="2473181"/>
            <a:ext cx="2362696" cy="295275"/>
          </a:xfrm>
          <a:prstGeom prst="rect">
            <a:avLst/>
          </a:prstGeom>
          <a:noFill/>
          <a:ln/>
        </p:spPr>
        <p:txBody>
          <a:bodyPr wrap="none" lIns="0" tIns="0" rIns="0" bIns="0" rtlCol="0" anchor="t"/>
          <a:lstStyle/>
          <a:p>
            <a:pPr>
              <a:lnSpc>
                <a:spcPts val="2292"/>
              </a:lnSpc>
            </a:pPr>
            <a:r>
              <a:rPr lang="en-US" sz="1833" kern="0" spc="-56">
                <a:latin typeface="Arial" panose="020B0604020202020204" pitchFamily="34" charset="0"/>
                <a:ea typeface="Bitter Medium" pitchFamily="34" charset="-122"/>
                <a:cs typeface="Arial" panose="020B0604020202020204" pitchFamily="34" charset="0"/>
              </a:rPr>
              <a:t>Factory size</a:t>
            </a:r>
            <a:endParaRPr lang="en-US" sz="1833" dirty="0">
              <a:latin typeface="Arial" panose="020B0604020202020204" pitchFamily="34" charset="0"/>
              <a:cs typeface="Arial" panose="020B0604020202020204" pitchFamily="34" charset="0"/>
            </a:endParaRPr>
          </a:p>
        </p:txBody>
      </p:sp>
      <p:sp>
        <p:nvSpPr>
          <p:cNvPr id="11" name="Text 6"/>
          <p:cNvSpPr/>
          <p:nvPr/>
        </p:nvSpPr>
        <p:spPr>
          <a:xfrm>
            <a:off x="6230679" y="2881863"/>
            <a:ext cx="1735685" cy="1209675"/>
          </a:xfrm>
          <a:prstGeom prst="rect">
            <a:avLst/>
          </a:prstGeom>
          <a:noFill/>
          <a:ln/>
        </p:spPr>
        <p:txBody>
          <a:bodyPr wrap="square" lIns="0" tIns="0" rIns="0" bIns="0" rtlCol="0" anchor="t"/>
          <a:lstStyle/>
          <a:p>
            <a:pPr algn="just">
              <a:lnSpc>
                <a:spcPts val="2375"/>
              </a:lnSpc>
            </a:pPr>
            <a:r>
              <a:rPr lang="en-US" sz="1500" kern="0" spc="-30">
                <a:latin typeface="Arial" panose="020B0604020202020204" pitchFamily="34" charset="0"/>
                <a:ea typeface="Open Sans" pitchFamily="34" charset="-122"/>
                <a:cs typeface="Arial" panose="020B0604020202020204" pitchFamily="34" charset="0"/>
              </a:rPr>
              <a:t>Large-capacity plants typically have lower energy consumption rates than small plants.</a:t>
            </a:r>
            <a:endParaRPr lang="en-US" sz="1500" dirty="0">
              <a:latin typeface="Arial" panose="020B0604020202020204" pitchFamily="34" charset="0"/>
              <a:cs typeface="Arial" panose="020B0604020202020204" pitchFamily="34" charset="0"/>
            </a:endParaRPr>
          </a:p>
        </p:txBody>
      </p:sp>
      <p:pic>
        <p:nvPicPr>
          <p:cNvPr id="12" name="Image 3" descr="preencoded.png"/>
          <p:cNvPicPr>
            <a:picLocks noChangeAspect="1"/>
          </p:cNvPicPr>
          <p:nvPr/>
        </p:nvPicPr>
        <p:blipFill>
          <a:blip r:embed="rId6"/>
          <a:stretch>
            <a:fillRect/>
          </a:stretch>
        </p:blipFill>
        <p:spPr>
          <a:xfrm>
            <a:off x="9018825" y="1811689"/>
            <a:ext cx="472480" cy="472480"/>
          </a:xfrm>
          <a:prstGeom prst="rect">
            <a:avLst/>
          </a:prstGeom>
        </p:spPr>
      </p:pic>
      <p:sp>
        <p:nvSpPr>
          <p:cNvPr id="13" name="Text 7"/>
          <p:cNvSpPr/>
          <p:nvPr/>
        </p:nvSpPr>
        <p:spPr>
          <a:xfrm>
            <a:off x="8496392" y="2473181"/>
            <a:ext cx="2362696" cy="295275"/>
          </a:xfrm>
          <a:prstGeom prst="rect">
            <a:avLst/>
          </a:prstGeom>
          <a:noFill/>
          <a:ln/>
        </p:spPr>
        <p:txBody>
          <a:bodyPr wrap="none" lIns="0" tIns="0" rIns="0" bIns="0" rtlCol="0" anchor="t"/>
          <a:lstStyle/>
          <a:p>
            <a:pPr>
              <a:lnSpc>
                <a:spcPts val="2292"/>
              </a:lnSpc>
            </a:pPr>
            <a:r>
              <a:rPr lang="en-US" sz="1833" kern="0" spc="-56">
                <a:latin typeface="Arial" panose="020B0604020202020204" pitchFamily="34" charset="0"/>
                <a:ea typeface="Bitter Medium" pitchFamily="34" charset="-122"/>
                <a:cs typeface="Arial" panose="020B0604020202020204" pitchFamily="34" charset="0"/>
              </a:rPr>
              <a:t>Maintenance and Management</a:t>
            </a:r>
            <a:endParaRPr lang="en-US" sz="1833" dirty="0">
              <a:latin typeface="Arial" panose="020B0604020202020204" pitchFamily="34" charset="0"/>
              <a:cs typeface="Arial" panose="020B0604020202020204" pitchFamily="34" charset="0"/>
            </a:endParaRPr>
          </a:p>
        </p:txBody>
      </p:sp>
      <p:sp>
        <p:nvSpPr>
          <p:cNvPr id="14" name="Text 8"/>
          <p:cNvSpPr/>
          <p:nvPr/>
        </p:nvSpPr>
        <p:spPr>
          <a:xfrm>
            <a:off x="8496392" y="2881863"/>
            <a:ext cx="3127572" cy="1209675"/>
          </a:xfrm>
          <a:prstGeom prst="rect">
            <a:avLst/>
          </a:prstGeom>
          <a:noFill/>
          <a:ln/>
        </p:spPr>
        <p:txBody>
          <a:bodyPr wrap="square" lIns="0" tIns="0" rIns="0" bIns="0" rtlCol="0" anchor="t"/>
          <a:lstStyle/>
          <a:p>
            <a:pPr algn="just">
              <a:lnSpc>
                <a:spcPts val="2375"/>
              </a:lnSpc>
            </a:pPr>
            <a:r>
              <a:rPr lang="en-US" sz="1500" kern="0" spc="-30">
                <a:latin typeface="Arial" panose="020B0604020202020204" pitchFamily="34" charset="0"/>
                <a:ea typeface="Open Sans" pitchFamily="34" charset="-122"/>
                <a:cs typeface="Arial" panose="020B0604020202020204" pitchFamily="34" charset="0"/>
              </a:rPr>
              <a:t>Regular maintenance and optimization of operating procedures also have a major impact on energy efficiency.</a:t>
            </a:r>
            <a:endParaRPr lang="en-US" sz="1500" dirty="0">
              <a:latin typeface="Arial" panose="020B0604020202020204" pitchFamily="34" charset="0"/>
              <a:cs typeface="Arial" panose="020B0604020202020204" pitchFamily="34" charset="0"/>
            </a:endParaRPr>
          </a:p>
        </p:txBody>
      </p:sp>
      <p:sp>
        <p:nvSpPr>
          <p:cNvPr id="15" name="Text 9"/>
          <p:cNvSpPr/>
          <p:nvPr/>
        </p:nvSpPr>
        <p:spPr>
          <a:xfrm>
            <a:off x="654487" y="4909001"/>
            <a:ext cx="11080313" cy="604838"/>
          </a:xfrm>
          <a:prstGeom prst="rect">
            <a:avLst/>
          </a:prstGeom>
          <a:noFill/>
          <a:ln/>
        </p:spPr>
        <p:txBody>
          <a:bodyPr wrap="square" lIns="0" tIns="0" rIns="0" bIns="0" rtlCol="0" anchor="t"/>
          <a:lstStyle/>
          <a:p>
            <a:pPr>
              <a:lnSpc>
                <a:spcPts val="2375"/>
              </a:lnSpc>
            </a:pPr>
            <a:r>
              <a:rPr lang="en-US" sz="1667" kern="0" spc="-30">
                <a:latin typeface="Arial" panose="020B0604020202020204" pitchFamily="34" charset="0"/>
                <a:ea typeface="Open Sans" pitchFamily="34" charset="-122"/>
                <a:cs typeface="Arial" panose="020B0604020202020204" pitchFamily="34" charset="0"/>
              </a:rPr>
              <a:t>These factors are closely related to each other and optimizing each factor will bring about an overall effect in reducing energy consumption.</a:t>
            </a:r>
            <a:endParaRPr lang="en-US" sz="1667"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8910527"/>
      </p:ext>
    </p:extLst>
  </p:cSld>
  <p:clrMapOvr>
    <a:masterClrMapping/>
  </p:clrMapOvr>
</p:sld>
</file>

<file path=ppt/slides/slide16.xml><?xml version="1.0" encoding="utf-8"?>
<p:sld xmlns:p="http://schemas.openxmlformats.org/presentationml/2006/main" xmlns:a="http://schemas.openxmlformats.org/drawingml/2006/main" xmlns:r="http://schemas.openxmlformats.org/officeDocument/2006/relationships">
  <p:cSld>
    <p:spTree>
      <p:nvGrpSpPr>
        <p:cNvPr id="1" name="">
          <a:extLst>
            <a:ext uri="{FF2B5EF4-FFF2-40B4-BE49-F238E27FC236}">
              <a16:creationId xmlns:a16="http://schemas.microsoft.com/office/drawing/2014/main" id="{F65D74EA-154D-8F5D-C9DF-126BCB182A2D}"/>
            </a:ext>
          </a:extLst>
        </p:cNvPr>
        <p:cNvGrpSpPr/>
        <p:nvPr/>
      </p:nvGrpSpPr>
      <p:grpSpPr>
        <a:xfrm>
          <a:off x="0" y="0"/>
          <a:ext cx="0" cy="0"/>
          <a:chOff x="0" y="0"/>
          <a:chExt cx="0" cy="0"/>
        </a:xfrm>
      </p:grpSpPr>
      <p:sp>
        <p:nvSpPr>
          <p:cNvPr id="4" name="Text 1">
            <a:extLst>
              <a:ext uri="{FF2B5EF4-FFF2-40B4-BE49-F238E27FC236}">
                <a16:creationId xmlns:a16="http://schemas.microsoft.com/office/drawing/2014/main" id="{72E42498-6C52-4551-0F0B-4A9CCD30E144}"/>
              </a:ext>
            </a:extLst>
          </p:cNvPr>
          <p:cNvSpPr/>
          <p:nvPr/>
        </p:nvSpPr>
        <p:spPr>
          <a:xfrm>
            <a:off x="525046" y="1468616"/>
            <a:ext cx="5785429" cy="725805"/>
          </a:xfrm>
          <a:prstGeom prst="rect">
            <a:avLst/>
          </a:prstGeom>
          <a:noFill/>
          <a:ln/>
        </p:spPr>
        <p:txBody>
          <a:bodyPr anchor="t" bIns="0" lIns="0" rIns="0" rtlCol="0" tIns="0" wrap="square"/>
          <a:lstStyle/>
          <a:p>
            <a:pPr algn="just">
              <a:lnSpc>
                <a:spcPct val="130000"/>
              </a:lnSpc>
            </a:pPr>
            <a:r>
              <a:rPr kern="0" lang="en-US" spc="-36">
                <a:latin charset="0" panose="020B0604020202020204" pitchFamily="34" typeface="Arial"/>
                <a:ea charset="-122" pitchFamily="34" typeface="Open Sans"/>
                <a:cs charset="0" panose="020B0604020202020204" pitchFamily="34" typeface="Arial"/>
              </a:rPr>
              <a:t>By 2025, 100% of cement production lines with a capacity of 2,500 tons of clinker/day or more will be required to install a power generation system that utilizes waste heat, helping to reduce electricity costs by 25-30%.</a:t>
            </a:r>
            <a:endParaRPr dirty="0" lang="en-US">
              <a:latin charset="0" panose="020B0604020202020204" pitchFamily="34" typeface="Arial"/>
              <a:cs charset="0" panose="020B0604020202020204" pitchFamily="34" typeface="Arial"/>
            </a:endParaRPr>
          </a:p>
        </p:txBody>
      </p:sp>
      <p:pic>
        <p:nvPicPr>
          <p:cNvPr id="5" name="Picture 4">
            <a:extLst>
              <a:ext uri="{FF2B5EF4-FFF2-40B4-BE49-F238E27FC236}">
                <a16:creationId xmlns:a16="http://schemas.microsoft.com/office/drawing/2014/main" id="{EEC5BC2C-BD41-F39E-B663-0A386E58FAD7}"/>
              </a:ext>
            </a:extLst>
          </p:cNvPr>
          <p:cNvPicPr>
            <a:picLocks noChangeAspect="1"/>
          </p:cNvPicPr>
          <p:nvPr/>
        </p:nvPicPr>
        <p:blipFill>
          <a:blip r:embed="rId2"/>
          <a:srcRect b="2" r="58" t="30"/>
          <a:stretch/>
        </p:blipFill>
        <p:spPr>
          <a:xfrm>
            <a:off x="6619507" y="1890109"/>
            <a:ext cx="5161013" cy="3865384"/>
          </a:xfrm>
          <a:prstGeom prst="rect">
            <a:avLst/>
          </a:prstGeom>
        </p:spPr>
      </p:pic>
      <p:sp>
        <p:nvSpPr>
          <p:cNvPr id="6" name="TextBox 5">
            <a:extLst>
              <a:ext uri="{FF2B5EF4-FFF2-40B4-BE49-F238E27FC236}">
                <a16:creationId xmlns:a16="http://schemas.microsoft.com/office/drawing/2014/main" id="{96018690-9255-110A-DA0F-FE7E96D60C7C}"/>
              </a:ext>
            </a:extLst>
          </p:cNvPr>
          <p:cNvSpPr txBox="1"/>
          <p:nvPr/>
        </p:nvSpPr>
        <p:spPr>
          <a:xfrm>
            <a:off x="525045" y="3129695"/>
            <a:ext cx="5785429" cy="2575577"/>
          </a:xfrm>
          <a:prstGeom prst="rect">
            <a:avLst/>
          </a:prstGeom>
          <a:noFill/>
        </p:spPr>
        <p:txBody>
          <a:bodyPr wrap="square">
            <a:spAutoFit/>
          </a:bodyPr>
          <a:lstStyle/>
          <a:p>
            <a:pPr algn="just" indent="-457200" lvl="0" marL="457200">
              <a:lnSpc>
                <a:spcPct val="130000"/>
              </a:lnSpc>
              <a:buClr>
                <a:srgbClr val="000000"/>
              </a:buClr>
              <a:buFont typeface="Arial"/>
              <a:buAutoNum type="arabicPeriod"/>
            </a:pPr>
            <a:r>
              <a:rPr b="1" kern="0" lang="vi-VN">
                <a:solidFill>
                  <a:srgbClr val="000000"/>
                </a:solidFill>
                <a:cs typeface="Arial"/>
                <a:sym typeface="Arial"/>
              </a:rPr>
              <a:t>Working principle</a:t>
            </a:r>
            <a:endParaRPr b="1" baseline="0" cap="none" dirty="0" i="0" kern="0" kumimoji="0" lang="vi-VN" noProof="0" normalizeH="0" spc="0" strike="noStrike" u="none">
              <a:ln>
                <a:noFill/>
              </a:ln>
              <a:solidFill>
                <a:srgbClr val="000000"/>
              </a:solidFill>
              <a:effectLst/>
              <a:uLnTx/>
              <a:uFillTx/>
              <a:cs typeface="Arial"/>
              <a:sym typeface="Arial"/>
            </a:endParaRPr>
          </a:p>
          <a:p>
            <a:pPr algn="just" lvl="0">
              <a:lnSpc>
                <a:spcPct val="130000"/>
              </a:lnSpc>
              <a:buClr>
                <a:srgbClr val="000000"/>
              </a:buClr>
              <a:buFont charset="0" panose="020B0604020202020204" pitchFamily="34" typeface="Arial"/>
              <a:buChar char="•"/>
            </a:pPr>
            <a:r>
              <a:rPr kern="0" lang="en-US">
                <a:solidFill>
                  <a:srgbClr val="000000"/>
                </a:solidFill>
                <a:cs typeface="Arial"/>
                <a:sym typeface="Arial"/>
              </a:rPr>
              <a:t> The WHR system uses waste heat from:</a:t>
            </a:r>
            <a:endParaRPr b="0" baseline="0" cap="none" dirty="0" i="0" kern="0" kumimoji="0" lang="vi-VN" noProof="0" normalizeH="0" spc="0" strike="noStrike" u="none">
              <a:ln>
                <a:noFill/>
              </a:ln>
              <a:solidFill>
                <a:srgbClr val="000000"/>
              </a:solidFill>
              <a:effectLst/>
              <a:uLnTx/>
              <a:uFillTx/>
              <a:cs typeface="Arial"/>
              <a:sym typeface="Arial"/>
            </a:endParaRPr>
          </a:p>
          <a:p>
            <a:pPr algn="just" indent="-285750" lvl="1" marL="742950">
              <a:lnSpc>
                <a:spcPct val="130000"/>
              </a:lnSpc>
              <a:buClr>
                <a:srgbClr val="000000"/>
              </a:buClr>
              <a:buFont charset="0" panose="020B0604020202020204" pitchFamily="34" typeface="Arial"/>
              <a:buChar char="•"/>
            </a:pPr>
            <a:r>
              <a:rPr b="1" kern="0" lang="vi-VN">
                <a:solidFill>
                  <a:srgbClr val="000000"/>
                </a:solidFill>
                <a:cs typeface="Arial"/>
                <a:sym typeface="Arial"/>
              </a:rPr>
              <a:t>Clinker kiln gas: ~300–400°C</a:t>
            </a:r>
            <a:endParaRPr b="0" baseline="0" cap="none" i="0" kern="0" kumimoji="0" lang="vi-VN" noProof="0" normalizeH="0" spc="0" strike="noStrike" u="none">
              <a:ln>
                <a:noFill/>
              </a:ln>
              <a:solidFill>
                <a:srgbClr val="000000"/>
              </a:solidFill>
              <a:effectLst/>
              <a:uLnTx/>
              <a:uFillTx/>
              <a:cs typeface="Arial"/>
              <a:sym typeface="Arial"/>
            </a:endParaRPr>
          </a:p>
          <a:p>
            <a:pPr algn="just" indent="-285750" lvl="1" marL="742950">
              <a:lnSpc>
                <a:spcPct val="130000"/>
              </a:lnSpc>
              <a:buClr>
                <a:srgbClr val="000000"/>
              </a:buClr>
              <a:buFont charset="0" panose="020B0604020202020204" pitchFamily="34" typeface="Arial"/>
              <a:buChar char="•"/>
            </a:pPr>
            <a:r>
              <a:rPr b="1" kern="0" lang="vi-VN">
                <a:solidFill>
                  <a:srgbClr val="000000"/>
                </a:solidFill>
                <a:cs typeface="Arial"/>
                <a:sym typeface="Arial"/>
              </a:rPr>
              <a:t>Cooler gas emissions: ~250–350°C</a:t>
            </a:r>
            <a:endParaRPr b="0" baseline="0" cap="none" i="0" kern="0" kumimoji="0" lang="vi-VN" noProof="0" normalizeH="0" spc="0" strike="noStrike" u="none">
              <a:ln>
                <a:noFill/>
              </a:ln>
              <a:solidFill>
                <a:srgbClr val="000000"/>
              </a:solidFill>
              <a:effectLst/>
              <a:uLnTx/>
              <a:uFillTx/>
              <a:cs typeface="Arial"/>
              <a:sym typeface="Arial"/>
            </a:endParaRPr>
          </a:p>
          <a:p>
            <a:pPr algn="just" lvl="0">
              <a:lnSpc>
                <a:spcPct val="130000"/>
              </a:lnSpc>
              <a:buClr>
                <a:srgbClr val="000000"/>
              </a:buClr>
              <a:buFont charset="0" panose="020B0604020202020204" pitchFamily="34" typeface="Arial"/>
              <a:buChar char="•"/>
            </a:pPr>
            <a:r>
              <a:rPr kern="0" lang="en-US">
                <a:solidFill>
                  <a:srgbClr val="000000"/>
                </a:solidFill>
                <a:cs typeface="Arial"/>
                <a:sym typeface="Arial"/>
              </a:rPr>
              <a:t> This heat is recovered to generate steam (or thermal oil), which is fed into a steam turbine or ORC (Organic Rankine Cycle) to generate electricity.</a:t>
            </a:r>
            <a:endParaRPr b="0" baseline="0" cap="none" dirty="0" i="0" kern="0" kumimoji="0" lang="vi-VN" noProof="0" normalizeH="0" spc="0" strike="noStrike" u="none">
              <a:ln>
                <a:noFill/>
              </a:ln>
              <a:solidFill>
                <a:srgbClr val="000000"/>
              </a:solidFill>
              <a:effectLst/>
              <a:uLnTx/>
              <a:uFillTx/>
              <a:cs typeface="Arial"/>
              <a:sym typeface="Arial"/>
            </a:endParaRPr>
          </a:p>
        </p:txBody>
      </p:sp>
      <p:sp>
        <p:nvSpPr>
          <p:cNvPr id="8" name="Text 0"/>
          <p:cNvSpPr/>
          <p:nvPr/>
        </p:nvSpPr>
        <p:spPr>
          <a:xfrm>
            <a:off x="-19700" y="772535"/>
            <a:ext cx="12192000" cy="416414"/>
          </a:xfrm>
          <a:prstGeom prst="rect">
            <a:avLst/>
          </a:prstGeom>
          <a:noFill/>
          <a:ln/>
        </p:spPr>
        <p:txBody>
          <a:bodyPr anchor="t" bIns="0" lIns="0" rIns="0" rtlCol="0" tIns="0" wrap="none"/>
          <a:lstStyle/>
          <a:p>
            <a:pPr algn="ctr">
              <a:lnSpc>
                <a:spcPts val="2600"/>
              </a:lnSpc>
            </a:pPr>
            <a:r>
              <a:rPr b="1" dirty="0" kern="0" lang="en-US" spc="-134" sz="3200">
                <a:solidFill>
                  <a:schemeClr val="accent1">
                    <a:lumMod val="50000"/>
                  </a:schemeClr>
                </a:solidFill>
                <a:latin charset="0" panose="020B0604020202020204" pitchFamily="34" typeface="Arial"/>
                <a:ea charset="-122" pitchFamily="34" typeface="Bitter Medium"/>
                <a:cs charset="0" panose="020B0604020202020204" pitchFamily="34" typeface="Arial"/>
              </a:rPr>
              <a:t>2. </a:t>
            </a:r>
            <a:r>
              <a:rPr b="1" dirty="0" kern="0" lang="en-US" spc="-63" sz="3200">
                <a:solidFill>
                  <a:schemeClr val="accent1">
                    <a:lumMod val="50000"/>
                  </a:schemeClr>
                </a:solidFill>
                <a:latin charset="0" panose="020B0604020202020204" pitchFamily="34" typeface="Arial"/>
                <a:ea charset="-122" pitchFamily="34" typeface="Bitter Medium"/>
                <a:cs charset="0" panose="020B0604020202020204" pitchFamily="34" typeface="Arial"/>
              </a:rPr>
              <a:t>WASTE HEAT UTILIZATION</a:t>
            </a:r>
            <a:endParaRPr b="1" dirty="0" lang="en-US" sz="3200">
              <a:solidFill>
                <a:schemeClr val="accent1">
                  <a:lumMod val="50000"/>
                </a:schemeClr>
              </a:solidFill>
              <a:latin charset="0" panose="020B0604020202020204" pitchFamily="34" typeface="Arial"/>
              <a:cs charset="0" panose="020B0604020202020204" pitchFamily="34" typeface="Arial"/>
            </a:endParaRPr>
          </a:p>
        </p:txBody>
      </p:sp>
    </p:spTree>
    <p:extLst>
      <p:ext uri="{BB962C8B-B14F-4D97-AF65-F5344CB8AC3E}">
        <p14:creationId xmlns:p14="http://schemas.microsoft.com/office/powerpoint/2010/main" val="29401760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1685A2-1067-E218-B781-3ECE93770F7A}"/>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BA6330A4-1B87-05EF-BB7F-4CC8FB9CF3CD}"/>
              </a:ext>
            </a:extLst>
          </p:cNvPr>
          <p:cNvSpPr txBox="1"/>
          <p:nvPr/>
        </p:nvSpPr>
        <p:spPr>
          <a:xfrm>
            <a:off x="595086" y="1509012"/>
            <a:ext cx="10806611" cy="2492990"/>
          </a:xfrm>
          <a:prstGeom prst="rect">
            <a:avLst/>
          </a:prstGeom>
          <a:noFill/>
        </p:spPr>
        <p:txBody>
          <a:bodyPr wrap="square">
            <a:spAutoFit/>
          </a:bodyPr>
          <a:lstStyle/>
          <a:p>
            <a:pPr lvl="0">
              <a:lnSpc>
                <a:spcPct val="130000"/>
              </a:lnSpc>
              <a:buClr>
                <a:srgbClr val="000000"/>
              </a:buClr>
            </a:pPr>
            <a:r>
              <a:rPr kumimoji="0" lang="en-US" sz="2000" b="1" i="0" u="none" strike="noStrike" kern="0" cap="none" spc="0" normalizeH="0" baseline="0" noProof="0">
                <a:ln>
                  <a:noFill/>
                </a:ln>
                <a:solidFill>
                  <a:srgbClr val="000000"/>
                </a:solidFill>
                <a:effectLst/>
                <a:uLnTx/>
                <a:uFillTx/>
                <a:cs typeface="Arial"/>
                <a:sym typeface="Arial"/>
              </a:rPr>
              <a:t>2. </a:t>
            </a:r>
            <a:r>
              <a:rPr lang="vi-VN" sz="2000" b="1" kern="0">
                <a:solidFill>
                  <a:srgbClr val="000000"/>
                </a:solidFill>
                <a:cs typeface="Arial"/>
                <a:sym typeface="Arial"/>
              </a:rPr>
              <a:t>Popular configurations</a:t>
            </a:r>
          </a:p>
          <a:p>
            <a:pPr marL="0" marR="0" lvl="0" indent="0" algn="l" defTabSz="914400" rtl="0" eaLnBrk="1" fontAlgn="auto" latinLnBrk="0" hangingPunct="1">
              <a:lnSpc>
                <a:spcPct val="130000"/>
              </a:lnSpc>
              <a:spcBef>
                <a:spcPts val="0"/>
              </a:spcBef>
              <a:spcAft>
                <a:spcPts val="0"/>
              </a:spcAft>
              <a:buClr>
                <a:srgbClr val="000000"/>
              </a:buClr>
              <a:buSzTx/>
              <a:buFont typeface="Arial" panose="020B0604020202020204" pitchFamily="34" charset="0"/>
              <a:buChar char="•"/>
              <a:tabLst/>
              <a:defRPr/>
            </a:pPr>
            <a:r>
              <a:rPr kumimoji="0" lang="en-US" sz="2000" b="1" i="0" u="none" strike="noStrike" kern="0" cap="none" spc="0" normalizeH="0" baseline="0" noProof="0">
                <a:ln>
                  <a:noFill/>
                </a:ln>
                <a:solidFill>
                  <a:srgbClr val="000000"/>
                </a:solidFill>
                <a:effectLst/>
                <a:uLnTx/>
                <a:uFillTx/>
                <a:cs typeface="Arial"/>
                <a:sym typeface="Arial"/>
              </a:rPr>
              <a:t> </a:t>
            </a:r>
            <a:r>
              <a:rPr kumimoji="0" lang="vi-VN" sz="2000" b="1" i="0" u="none" strike="noStrike" kern="0" cap="none" spc="0" normalizeH="0" baseline="0" noProof="0">
                <a:ln>
                  <a:noFill/>
                </a:ln>
                <a:solidFill>
                  <a:srgbClr val="000000"/>
                </a:solidFill>
                <a:effectLst/>
                <a:uLnTx/>
                <a:uFillTx/>
                <a:cs typeface="Arial"/>
                <a:sym typeface="Arial"/>
              </a:rPr>
              <a:t>Steam Rankine Cycle:</a:t>
            </a:r>
          </a:p>
          <a:p>
            <a:pPr marL="742950" marR="0" lvl="1" indent="-285750" algn="l" defTabSz="914400" rtl="0" eaLnBrk="1" fontAlgn="auto" latinLnBrk="0" hangingPunct="1">
              <a:lnSpc>
                <a:spcPct val="130000"/>
              </a:lnSpc>
              <a:spcBef>
                <a:spcPts val="0"/>
              </a:spcBef>
              <a:spcAft>
                <a:spcPts val="0"/>
              </a:spcAft>
              <a:buClr>
                <a:srgbClr val="000000"/>
              </a:buClr>
              <a:buSzTx/>
              <a:buFont typeface="Arial" panose="020B0604020202020204" pitchFamily="34" charset="0"/>
              <a:buChar char="•"/>
              <a:tabLst/>
              <a:defRPr/>
            </a:pPr>
            <a:r>
              <a:rPr kumimoji="0" lang="vi-VN" sz="2000" b="0" i="0" u="none" strike="noStrike" kern="0" cap="none" spc="0" normalizeH="0" baseline="0" noProof="0">
                <a:ln>
                  <a:noFill/>
                </a:ln>
                <a:solidFill>
                  <a:srgbClr val="000000"/>
                </a:solidFill>
                <a:effectLst/>
                <a:uLnTx/>
                <a:uFillTx/>
                <a:cs typeface="Arial"/>
                <a:sym typeface="Arial"/>
              </a:rPr>
              <a:t>Waste Heat Boiler</a:t>
            </a:r>
            <a:endParaRPr kumimoji="0" lang="vi-VN" sz="2000" b="0" i="0" u="none" strike="noStrike" kern="0" cap="none" spc="0" normalizeH="0" baseline="0" noProof="0" dirty="0">
              <a:ln>
                <a:noFill/>
              </a:ln>
              <a:solidFill>
                <a:srgbClr val="000000"/>
              </a:solidFill>
              <a:effectLst/>
              <a:uLnTx/>
              <a:uFillTx/>
              <a:cs typeface="Arial"/>
              <a:sym typeface="Arial"/>
            </a:endParaRPr>
          </a:p>
          <a:p>
            <a:pPr marL="742950" lvl="1" indent="-285750">
              <a:lnSpc>
                <a:spcPct val="130000"/>
              </a:lnSpc>
              <a:buClr>
                <a:srgbClr val="000000"/>
              </a:buClr>
              <a:buFont typeface="Arial" panose="020B0604020202020204" pitchFamily="34" charset="0"/>
              <a:buChar char="•"/>
            </a:pPr>
            <a:r>
              <a:rPr lang="vi-VN" sz="2000" kern="0">
                <a:solidFill>
                  <a:srgbClr val="000000"/>
                </a:solidFill>
                <a:cs typeface="Arial"/>
                <a:sym typeface="Arial"/>
              </a:rPr>
              <a:t>Steam turbine – generator</a:t>
            </a:r>
            <a:endParaRPr lang="en-US" sz="2000" kern="0">
              <a:solidFill>
                <a:srgbClr val="000000"/>
              </a:solidFill>
              <a:cs typeface="Arial"/>
              <a:sym typeface="Arial"/>
            </a:endParaRPr>
          </a:p>
          <a:p>
            <a:pPr marL="742950" lvl="1" indent="-285750">
              <a:lnSpc>
                <a:spcPct val="130000"/>
              </a:lnSpc>
              <a:buClr>
                <a:srgbClr val="000000"/>
              </a:buClr>
              <a:buFont typeface="Arial" panose="020B0604020202020204" pitchFamily="34" charset="0"/>
              <a:buChar char="•"/>
            </a:pPr>
            <a:r>
              <a:rPr lang="en-US" sz="2000" kern="0">
                <a:solidFill>
                  <a:srgbClr val="000000"/>
                </a:solidFill>
                <a:cs typeface="Arial"/>
                <a:sym typeface="Arial"/>
              </a:rPr>
              <a:t>Water treatment system, condenser, high-pressure pump</a:t>
            </a:r>
            <a:endParaRPr kumimoji="0" lang="vi-VN" sz="2000" b="0" i="0" u="none" strike="noStrike" kern="0" cap="none" spc="0" normalizeH="0" baseline="0" noProof="0">
              <a:ln>
                <a:noFill/>
              </a:ln>
              <a:solidFill>
                <a:srgbClr val="000000"/>
              </a:solidFill>
              <a:effectLst/>
              <a:uLnTx/>
              <a:uFillTx/>
              <a:cs typeface="Arial"/>
              <a:sym typeface="Arial"/>
            </a:endParaRPr>
          </a:p>
          <a:p>
            <a:pPr lvl="0">
              <a:lnSpc>
                <a:spcPct val="130000"/>
              </a:lnSpc>
              <a:buClr>
                <a:srgbClr val="000000"/>
              </a:buClr>
              <a:buFont typeface="Arial" panose="020B0604020202020204" pitchFamily="34" charset="0"/>
              <a:buChar char="•"/>
            </a:pPr>
            <a:r>
              <a:rPr kumimoji="0" lang="en-US" sz="2000" b="1" i="0" u="none" strike="noStrike" kern="0" cap="none" spc="0" normalizeH="0" baseline="0" noProof="0">
                <a:ln>
                  <a:noFill/>
                </a:ln>
                <a:solidFill>
                  <a:srgbClr val="000000"/>
                </a:solidFill>
                <a:effectLst/>
                <a:uLnTx/>
                <a:uFillTx/>
                <a:cs typeface="Arial"/>
                <a:sym typeface="Arial"/>
              </a:rPr>
              <a:t> </a:t>
            </a:r>
            <a:r>
              <a:rPr lang="en-US" sz="2000" b="1" kern="0" noProof="0">
                <a:solidFill>
                  <a:srgbClr val="000000"/>
                </a:solidFill>
                <a:cs typeface="Arial"/>
                <a:sym typeface="Arial"/>
              </a:rPr>
              <a:t>O</a:t>
            </a:r>
            <a:r>
              <a:rPr lang="vi-VN" sz="2000" b="1" kern="0">
                <a:solidFill>
                  <a:srgbClr val="000000"/>
                </a:solidFill>
                <a:cs typeface="Arial"/>
                <a:sym typeface="Arial"/>
              </a:rPr>
              <a:t>rganic Rankine cycle</a:t>
            </a:r>
            <a:r>
              <a:rPr lang="en-US" sz="2000" b="1" kern="0">
                <a:solidFill>
                  <a:srgbClr val="000000"/>
                </a:solidFill>
                <a:cs typeface="Arial"/>
                <a:sym typeface="Arial"/>
              </a:rPr>
              <a:t> </a:t>
            </a:r>
            <a:r>
              <a:rPr kumimoji="0" lang="vi-VN" sz="2000" b="0" i="0" u="none" strike="noStrike" kern="0" cap="none" spc="0" normalizeH="0" baseline="0" noProof="0">
                <a:ln>
                  <a:noFill/>
                </a:ln>
                <a:solidFill>
                  <a:srgbClr val="000000"/>
                </a:solidFill>
                <a:effectLst/>
                <a:uLnTx/>
                <a:uFillTx/>
                <a:cs typeface="Arial"/>
                <a:sym typeface="Arial"/>
              </a:rPr>
              <a:t>– </a:t>
            </a:r>
            <a:r>
              <a:rPr lang="en-US" sz="2000" kern="0">
                <a:solidFill>
                  <a:srgbClr val="000000"/>
                </a:solidFill>
                <a:cs typeface="Arial"/>
                <a:sym typeface="Arial"/>
              </a:rPr>
              <a:t>applicable for lower temperature exhaust gases (~200–300°C)</a:t>
            </a:r>
            <a:endParaRPr kumimoji="0" lang="vi-VN" sz="2000" b="0" i="0" u="none" strike="noStrike" kern="0" cap="none" spc="0" normalizeH="0" baseline="0" noProof="0" dirty="0">
              <a:ln>
                <a:noFill/>
              </a:ln>
              <a:solidFill>
                <a:srgbClr val="000000"/>
              </a:solidFill>
              <a:effectLst/>
              <a:uLnTx/>
              <a:uFillTx/>
              <a:cs typeface="Arial"/>
              <a:sym typeface="Arial"/>
            </a:endParaRPr>
          </a:p>
        </p:txBody>
      </p:sp>
      <p:sp>
        <p:nvSpPr>
          <p:cNvPr id="4" name="Text 0"/>
          <p:cNvSpPr/>
          <p:nvPr/>
        </p:nvSpPr>
        <p:spPr>
          <a:xfrm>
            <a:off x="-19700" y="772535"/>
            <a:ext cx="12192000" cy="416414"/>
          </a:xfrm>
          <a:prstGeom prst="rect">
            <a:avLst/>
          </a:prstGeom>
          <a:noFill/>
          <a:ln/>
        </p:spPr>
        <p:txBody>
          <a:bodyPr wrap="none" lIns="0" tIns="0" rIns="0" bIns="0" rtlCol="0" anchor="t"/>
          <a:lstStyle/>
          <a:p>
            <a:pPr algn="ctr">
              <a:lnSpc>
                <a:spcPts val="2600"/>
              </a:lnSpc>
            </a:pPr>
            <a:r>
              <a:rPr lang="en-US" sz="3200" b="1" kern="0" spc="-134">
                <a:solidFill>
                  <a:schemeClr val="accent1">
                    <a:lumMod val="50000"/>
                  </a:schemeClr>
                </a:solidFill>
                <a:latin typeface="Arial" panose="020B0604020202020204" pitchFamily="34" charset="0"/>
                <a:ea typeface="Bitter Medium" pitchFamily="34" charset="-122"/>
                <a:cs typeface="Arial" panose="020B0604020202020204" pitchFamily="34" charset="0"/>
              </a:rPr>
              <a:t>2. </a:t>
            </a:r>
            <a:r>
              <a:rPr lang="en-US" sz="3200" b="1" kern="0" spc="-63">
                <a:solidFill>
                  <a:schemeClr val="accent1">
                    <a:lumMod val="50000"/>
                  </a:schemeClr>
                </a:solidFill>
                <a:latin typeface="Arial" panose="020B0604020202020204" pitchFamily="34" charset="0"/>
                <a:ea typeface="Bitter Medium" pitchFamily="34" charset="-122"/>
                <a:cs typeface="Arial" panose="020B0604020202020204" pitchFamily="34" charset="0"/>
              </a:rPr>
              <a:t>WASTE HEAT UTILIZATION</a:t>
            </a:r>
            <a:endParaRPr lang="en-US" sz="3200" b="1" dirty="0">
              <a:solidFill>
                <a:schemeClr val="accent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46208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56E3B9-33B9-EA54-7C10-8FC052F1D954}"/>
            </a:ext>
          </a:extLst>
        </p:cNvPr>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A146B719-D022-6E77-FD55-7EB09AA23BDB}"/>
              </a:ext>
            </a:extLst>
          </p:cNvPr>
          <p:cNvGraphicFramePr>
            <a:graphicFrameLocks noGrp="1"/>
          </p:cNvGraphicFramePr>
          <p:nvPr>
            <p:extLst>
              <p:ext uri="{D42A27DB-BD31-4B8C-83A1-F6EECF244321}">
                <p14:modId xmlns:p14="http://schemas.microsoft.com/office/powerpoint/2010/main" val="2126734444"/>
              </p:ext>
            </p:extLst>
          </p:nvPr>
        </p:nvGraphicFramePr>
        <p:xfrm>
          <a:off x="901957" y="2262656"/>
          <a:ext cx="10348685" cy="2560320"/>
        </p:xfrm>
        <a:graphic>
          <a:graphicData uri="http://schemas.openxmlformats.org/drawingml/2006/table">
            <a:tbl>
              <a:tblPr/>
              <a:tblGrid>
                <a:gridCol w="3728100">
                  <a:extLst>
                    <a:ext uri="{9D8B030D-6E8A-4147-A177-3AD203B41FA5}">
                      <a16:colId xmlns:a16="http://schemas.microsoft.com/office/drawing/2014/main" val="392929795"/>
                    </a:ext>
                  </a:extLst>
                </a:gridCol>
                <a:gridCol w="6620585">
                  <a:extLst>
                    <a:ext uri="{9D8B030D-6E8A-4147-A177-3AD203B41FA5}">
                      <a16:colId xmlns:a16="http://schemas.microsoft.com/office/drawing/2014/main" val="3141513390"/>
                    </a:ext>
                  </a:extLst>
                </a:gridCol>
              </a:tblGrid>
              <a:tr h="0">
                <a:tc>
                  <a:txBody>
                    <a:bodyPr/>
                    <a:lstStyle/>
                    <a:p>
                      <a:r>
                        <a:rPr lang="en-US" sz="1800" b="1"/>
                        <a:t>Category</a:t>
                      </a:r>
                      <a:endParaRPr lang="en-US" sz="18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1"/>
                        <a:t>Reference value</a:t>
                      </a:r>
                      <a:endParaRPr lang="en-US" sz="18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63070926"/>
                  </a:ext>
                </a:extLst>
              </a:tr>
              <a:tr h="0">
                <a:tc>
                  <a:txBody>
                    <a:bodyPr/>
                    <a:lstStyle/>
                    <a:p>
                      <a:r>
                        <a:rPr lang="en-US" sz="1800"/>
                        <a:t>Heat recovery</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a:t>15–20% of total heat input</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80116824"/>
                  </a:ext>
                </a:extLst>
              </a:tr>
              <a:tr h="0">
                <a:tc>
                  <a:txBody>
                    <a:bodyPr/>
                    <a:lstStyle/>
                    <a:p>
                      <a:r>
                        <a:rPr lang="en-US" sz="1800"/>
                        <a:t>Power generation efficiency</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a:t>20–30 kWh/ton clinker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5935788"/>
                  </a:ext>
                </a:extLst>
              </a:tr>
              <a:tr h="0">
                <a:tc>
                  <a:txBody>
                    <a:bodyPr/>
                    <a:lstStyle/>
                    <a:p>
                      <a:r>
                        <a:rPr lang="en-US" sz="1800"/>
                        <a:t>Unit capacity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a:t>4 – 10 MW (factory scale 5,000 – 10,000 tons of clinker/day)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31692967"/>
                  </a:ext>
                </a:extLst>
              </a:tr>
              <a:tr h="0">
                <a:tc>
                  <a:txBody>
                    <a:bodyPr/>
                    <a:lstStyle/>
                    <a:p>
                      <a:r>
                        <a:rPr lang="en-US" sz="1800"/>
                        <a:t>Internal power self-sufficiency rate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a:t>20 – 30% of the entire factory's electricity needs</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7642970"/>
                  </a:ext>
                </a:extLst>
              </a:tr>
              <a:tr h="0">
                <a:tc>
                  <a:txBody>
                    <a:bodyPr/>
                    <a:lstStyle/>
                    <a:p>
                      <a:r>
                        <a:rPr lang="en-US" sz="1800"/>
                        <a:t>Specific investment</a:t>
                      </a:r>
                      <a:endParaRPr lang="vi-VN" sz="18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a:t>2.0 – 2.5 million USD/MW</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81014166"/>
                  </a:ext>
                </a:extLst>
              </a:tr>
              <a:tr h="0">
                <a:tc>
                  <a:txBody>
                    <a:bodyPr/>
                    <a:lstStyle/>
                    <a:p>
                      <a:r>
                        <a:rPr lang="en-US" sz="1800"/>
                        <a:t>Payback period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a:t>3 – 5 years (depending on electricity price and operating load)</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64527546"/>
                  </a:ext>
                </a:extLst>
              </a:tr>
            </a:tbl>
          </a:graphicData>
        </a:graphic>
      </p:graphicFrame>
      <p:sp>
        <p:nvSpPr>
          <p:cNvPr id="8" name="Rectangle 1">
            <a:extLst>
              <a:ext uri="{FF2B5EF4-FFF2-40B4-BE49-F238E27FC236}">
                <a16:creationId xmlns:a16="http://schemas.microsoft.com/office/drawing/2014/main" id="{F454806A-21CE-103C-8E62-04B794636B34}"/>
              </a:ext>
            </a:extLst>
          </p:cNvPr>
          <p:cNvSpPr>
            <a:spLocks noChangeArrowheads="1"/>
          </p:cNvSpPr>
          <p:nvPr/>
        </p:nvSpPr>
        <p:spPr bwMode="auto">
          <a:xfrm>
            <a:off x="566058" y="1554770"/>
            <a:ext cx="4917513"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lang="en-US" altLang="en-US" sz="2000" b="1" kern="0">
                <a:solidFill>
                  <a:srgbClr val="000000"/>
                </a:solidFill>
                <a:latin typeface="Arial" panose="020B0604020202020204" pitchFamily="34" charset="0"/>
                <a:cs typeface="Arial"/>
                <a:sym typeface="Arial"/>
              </a:rPr>
              <a:t>3. Power and efficiency</a:t>
            </a:r>
            <a:endParaRPr kumimoji="0" lang="en-US" altLang="en-US" sz="2000" b="1" i="0" u="none" strike="noStrike" kern="0" cap="none" spc="0" normalizeH="0" baseline="0" noProof="0" dirty="0">
              <a:ln>
                <a:noFill/>
              </a:ln>
              <a:solidFill>
                <a:srgbClr val="000000"/>
              </a:solidFill>
              <a:effectLst/>
              <a:uLnTx/>
              <a:uFillTx/>
              <a:latin typeface="Arial" panose="020B0604020202020204" pitchFamily="34" charset="0"/>
              <a:cs typeface="Arial"/>
              <a:sym typeface="Arial"/>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0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endParaRPr>
          </a:p>
        </p:txBody>
      </p:sp>
      <p:sp>
        <p:nvSpPr>
          <p:cNvPr id="5" name="Text 0"/>
          <p:cNvSpPr/>
          <p:nvPr/>
        </p:nvSpPr>
        <p:spPr>
          <a:xfrm>
            <a:off x="-19700" y="772535"/>
            <a:ext cx="12192000" cy="416414"/>
          </a:xfrm>
          <a:prstGeom prst="rect">
            <a:avLst/>
          </a:prstGeom>
          <a:noFill/>
          <a:ln/>
        </p:spPr>
        <p:txBody>
          <a:bodyPr wrap="none" lIns="0" tIns="0" rIns="0" bIns="0" rtlCol="0" anchor="t"/>
          <a:lstStyle/>
          <a:p>
            <a:pPr algn="ctr">
              <a:lnSpc>
                <a:spcPts val="2600"/>
              </a:lnSpc>
            </a:pPr>
            <a:r>
              <a:rPr lang="en-US" sz="3200" b="1" kern="0" spc="-134">
                <a:solidFill>
                  <a:schemeClr val="accent1">
                    <a:lumMod val="50000"/>
                  </a:schemeClr>
                </a:solidFill>
                <a:latin typeface="Arial" panose="020B0604020202020204" pitchFamily="34" charset="0"/>
                <a:ea typeface="Bitter Medium" pitchFamily="34" charset="-122"/>
                <a:cs typeface="Arial" panose="020B0604020202020204" pitchFamily="34" charset="0"/>
              </a:rPr>
              <a:t>2. </a:t>
            </a:r>
            <a:r>
              <a:rPr lang="en-US" sz="3200" b="1" kern="0" spc="-63">
                <a:solidFill>
                  <a:schemeClr val="accent1">
                    <a:lumMod val="50000"/>
                  </a:schemeClr>
                </a:solidFill>
                <a:latin typeface="Arial" panose="020B0604020202020204" pitchFamily="34" charset="0"/>
                <a:ea typeface="Bitter Medium" pitchFamily="34" charset="-122"/>
                <a:cs typeface="Arial" panose="020B0604020202020204" pitchFamily="34" charset="0"/>
              </a:rPr>
              <a:t>WASTE HEAT UTILIZATION</a:t>
            </a:r>
            <a:endParaRPr lang="en-US" sz="3200" b="1" dirty="0">
              <a:solidFill>
                <a:schemeClr val="accent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823859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0"/>
          <p:cNvSpPr/>
          <p:nvPr/>
        </p:nvSpPr>
        <p:spPr>
          <a:xfrm>
            <a:off x="656034" y="544470"/>
            <a:ext cx="10940220" cy="782201"/>
          </a:xfrm>
          <a:prstGeom prst="rect">
            <a:avLst/>
          </a:prstGeom>
          <a:noFill/>
          <a:ln/>
        </p:spPr>
        <p:txBody>
          <a:bodyPr wrap="square" lIns="0" tIns="0" rIns="0" bIns="0" rtlCol="0" anchor="t"/>
          <a:lstStyle/>
          <a:p>
            <a:pPr algn="ctr">
              <a:lnSpc>
                <a:spcPts val="4583"/>
              </a:lnSpc>
            </a:pPr>
            <a:r>
              <a:rPr lang="en-US" sz="3200" b="1" dirty="0">
                <a:solidFill>
                  <a:schemeClr val="accent1">
                    <a:lumMod val="50000"/>
                  </a:schemeClr>
                </a:solidFill>
                <a:latin typeface="Arial" panose="020B0604020202020204" pitchFamily="34" charset="0"/>
                <a:ea typeface="Libre Baskerville" pitchFamily="34" charset="-122"/>
                <a:cs typeface="Arial" panose="020B0604020202020204" pitchFamily="34" charset="0"/>
              </a:rPr>
              <a:t>3. USE ALTERNATIVE FUELS</a:t>
            </a:r>
          </a:p>
        </p:txBody>
      </p:sp>
      <p:sp>
        <p:nvSpPr>
          <p:cNvPr id="4" name="Shape 1"/>
          <p:cNvSpPr/>
          <p:nvPr/>
        </p:nvSpPr>
        <p:spPr>
          <a:xfrm>
            <a:off x="2088511" y="1686819"/>
            <a:ext cx="3060303" cy="1685429"/>
          </a:xfrm>
          <a:prstGeom prst="roundRect">
            <a:avLst>
              <a:gd name="adj" fmla="val 4671"/>
            </a:avLst>
          </a:prstGeom>
          <a:solidFill>
            <a:srgbClr val="F7EDD4"/>
          </a:solidFill>
          <a:ln w="7620">
            <a:solidFill>
              <a:srgbClr val="DDD3BA"/>
            </a:solidFill>
            <a:prstDash val="solid"/>
          </a:ln>
        </p:spPr>
        <p:txBody>
          <a:bodyPr/>
          <a:lstStyle/>
          <a:p>
            <a:endParaRPr lang="en-US" sz="1500">
              <a:latin typeface="Arial" panose="020B0604020202020204" pitchFamily="34" charset="0"/>
              <a:cs typeface="Arial" panose="020B0604020202020204" pitchFamily="34" charset="0"/>
            </a:endParaRPr>
          </a:p>
        </p:txBody>
      </p:sp>
      <p:sp>
        <p:nvSpPr>
          <p:cNvPr id="5" name="Text 2"/>
          <p:cNvSpPr/>
          <p:nvPr/>
        </p:nvSpPr>
        <p:spPr>
          <a:xfrm>
            <a:off x="2088511" y="1880593"/>
            <a:ext cx="3060302" cy="585788"/>
          </a:xfrm>
          <a:prstGeom prst="rect">
            <a:avLst/>
          </a:prstGeom>
          <a:noFill/>
          <a:ln/>
        </p:spPr>
        <p:txBody>
          <a:bodyPr wrap="square" lIns="0" tIns="0" rIns="0" bIns="0" rtlCol="0" anchor="t"/>
          <a:lstStyle/>
          <a:p>
            <a:pPr algn="ctr">
              <a:lnSpc>
                <a:spcPts val="2292"/>
              </a:lnSpc>
            </a:pPr>
            <a:r>
              <a:rPr lang="en-US" sz="2000">
                <a:latin typeface="Arial" panose="020B0604020202020204" pitchFamily="34" charset="0"/>
                <a:ea typeface="Libre Baskerville" pitchFamily="34" charset="-122"/>
                <a:cs typeface="Arial" panose="020B0604020202020204" pitchFamily="34" charset="0"/>
              </a:rPr>
              <a:t>Alternative raw materials</a:t>
            </a:r>
            <a:endParaRPr lang="en-US" sz="2000" dirty="0">
              <a:latin typeface="Arial" panose="020B0604020202020204" pitchFamily="34" charset="0"/>
              <a:cs typeface="Arial" panose="020B0604020202020204" pitchFamily="34" charset="0"/>
            </a:endParaRPr>
          </a:p>
        </p:txBody>
      </p:sp>
      <p:sp>
        <p:nvSpPr>
          <p:cNvPr id="6" name="Text 3"/>
          <p:cNvSpPr/>
          <p:nvPr/>
        </p:nvSpPr>
        <p:spPr>
          <a:xfrm>
            <a:off x="2282285" y="2578795"/>
            <a:ext cx="2672755" cy="599678"/>
          </a:xfrm>
          <a:prstGeom prst="rect">
            <a:avLst/>
          </a:prstGeom>
          <a:noFill/>
          <a:ln/>
        </p:spPr>
        <p:txBody>
          <a:bodyPr wrap="square" lIns="0" tIns="0" rIns="0" bIns="0" rtlCol="0" anchor="t"/>
          <a:lstStyle/>
          <a:p>
            <a:pPr algn="ctr">
              <a:lnSpc>
                <a:spcPts val="2333"/>
              </a:lnSpc>
            </a:pPr>
            <a:r>
              <a:rPr lang="en-US" sz="1600">
                <a:latin typeface="Arial" panose="020B0604020202020204" pitchFamily="34" charset="0"/>
                <a:ea typeface="DM Sans" pitchFamily="34" charset="-122"/>
                <a:cs typeface="Arial" panose="020B0604020202020204" pitchFamily="34" charset="0"/>
              </a:rPr>
              <a:t>Blast furnace slag, fly ash from thermal power plants</a:t>
            </a:r>
            <a:endParaRPr lang="en-US" sz="1600" dirty="0">
              <a:latin typeface="Arial" panose="020B0604020202020204" pitchFamily="34" charset="0"/>
              <a:cs typeface="Arial" panose="020B0604020202020204" pitchFamily="34" charset="0"/>
            </a:endParaRPr>
          </a:p>
        </p:txBody>
      </p:sp>
      <p:sp>
        <p:nvSpPr>
          <p:cNvPr id="7" name="Shape 4"/>
          <p:cNvSpPr/>
          <p:nvPr/>
        </p:nvSpPr>
        <p:spPr>
          <a:xfrm>
            <a:off x="6842382" y="1686819"/>
            <a:ext cx="3060303" cy="1685429"/>
          </a:xfrm>
          <a:prstGeom prst="roundRect">
            <a:avLst>
              <a:gd name="adj" fmla="val 4671"/>
            </a:avLst>
          </a:prstGeom>
          <a:solidFill>
            <a:srgbClr val="F7EDD4"/>
          </a:solidFill>
          <a:ln w="7620">
            <a:solidFill>
              <a:srgbClr val="DDD3BA"/>
            </a:solidFill>
            <a:prstDash val="solid"/>
          </a:ln>
        </p:spPr>
        <p:txBody>
          <a:bodyPr/>
          <a:lstStyle/>
          <a:p>
            <a:endParaRPr lang="en-US" sz="1500">
              <a:latin typeface="Arial" panose="020B0604020202020204" pitchFamily="34" charset="0"/>
              <a:cs typeface="Arial" panose="020B0604020202020204" pitchFamily="34" charset="0"/>
            </a:endParaRPr>
          </a:p>
        </p:txBody>
      </p:sp>
      <p:sp>
        <p:nvSpPr>
          <p:cNvPr id="8" name="Text 5"/>
          <p:cNvSpPr/>
          <p:nvPr/>
        </p:nvSpPr>
        <p:spPr>
          <a:xfrm>
            <a:off x="7036156" y="1880593"/>
            <a:ext cx="2571453" cy="292893"/>
          </a:xfrm>
          <a:prstGeom prst="rect">
            <a:avLst/>
          </a:prstGeom>
          <a:noFill/>
          <a:ln/>
        </p:spPr>
        <p:txBody>
          <a:bodyPr wrap="none" lIns="0" tIns="0" rIns="0" bIns="0" rtlCol="0" anchor="t"/>
          <a:lstStyle/>
          <a:p>
            <a:pPr algn="ctr">
              <a:lnSpc>
                <a:spcPts val="2292"/>
              </a:lnSpc>
            </a:pPr>
            <a:r>
              <a:rPr lang="en-US" sz="2000">
                <a:latin typeface="Arial" panose="020B0604020202020204" pitchFamily="34" charset="0"/>
                <a:ea typeface="Libre Baskerville" pitchFamily="34" charset="-122"/>
                <a:cs typeface="Arial" panose="020B0604020202020204" pitchFamily="34" charset="0"/>
              </a:rPr>
              <a:t>Alternative fuels</a:t>
            </a:r>
            <a:endParaRPr lang="en-US" sz="2000" dirty="0">
              <a:latin typeface="Arial" panose="020B0604020202020204" pitchFamily="34" charset="0"/>
              <a:cs typeface="Arial" panose="020B0604020202020204" pitchFamily="34" charset="0"/>
            </a:endParaRPr>
          </a:p>
        </p:txBody>
      </p:sp>
      <p:sp>
        <p:nvSpPr>
          <p:cNvPr id="9" name="Text 6"/>
          <p:cNvSpPr/>
          <p:nvPr/>
        </p:nvSpPr>
        <p:spPr>
          <a:xfrm>
            <a:off x="7036157" y="2562662"/>
            <a:ext cx="2672655" cy="599678"/>
          </a:xfrm>
          <a:prstGeom prst="rect">
            <a:avLst/>
          </a:prstGeom>
          <a:noFill/>
          <a:ln/>
        </p:spPr>
        <p:txBody>
          <a:bodyPr wrap="square" lIns="0" tIns="0" rIns="0" bIns="0" rtlCol="0" anchor="t"/>
          <a:lstStyle/>
          <a:p>
            <a:pPr algn="ctr">
              <a:lnSpc>
                <a:spcPts val="2333"/>
              </a:lnSpc>
            </a:pPr>
            <a:r>
              <a:rPr lang="en-US" sz="1600">
                <a:latin typeface="Arial" panose="020B0604020202020204" pitchFamily="34" charset="0"/>
                <a:ea typeface="DM Sans" pitchFamily="34" charset="-122"/>
                <a:cs typeface="Arial" panose="020B0604020202020204" pitchFamily="34" charset="0"/>
              </a:rPr>
              <a:t>Industrial waste, rice husks, plastic scrap</a:t>
            </a:r>
            <a:endParaRPr lang="en-US" sz="1600" dirty="0">
              <a:latin typeface="Arial" panose="020B0604020202020204" pitchFamily="34" charset="0"/>
              <a:cs typeface="Arial" panose="020B0604020202020204" pitchFamily="34" charset="0"/>
            </a:endParaRPr>
          </a:p>
        </p:txBody>
      </p:sp>
      <p:sp>
        <p:nvSpPr>
          <p:cNvPr id="13" name="Text 10"/>
          <p:cNvSpPr/>
          <p:nvPr/>
        </p:nvSpPr>
        <p:spPr>
          <a:xfrm>
            <a:off x="656034" y="3943946"/>
            <a:ext cx="10940220" cy="1199357"/>
          </a:xfrm>
          <a:prstGeom prst="rect">
            <a:avLst/>
          </a:prstGeom>
          <a:noFill/>
          <a:ln/>
        </p:spPr>
        <p:txBody>
          <a:bodyPr wrap="square" lIns="0" tIns="0" rIns="0" bIns="0" rtlCol="0" anchor="t"/>
          <a:lstStyle/>
          <a:p>
            <a:pPr algn="just">
              <a:lnSpc>
                <a:spcPts val="2333"/>
              </a:lnSpc>
            </a:pPr>
            <a:r>
              <a:rPr lang="en-US">
                <a:latin typeface="Arial" panose="020B0604020202020204" pitchFamily="34" charset="0"/>
                <a:ea typeface="DM Sans" pitchFamily="34" charset="-122"/>
                <a:cs typeface="Arial" panose="020B0604020202020204" pitchFamily="34" charset="0"/>
              </a:rPr>
              <a:t>Many cement factories in Vietnam have adopted the use of alternative fuels and raw materials to reduce costs and environmental impacts. For example, some factories utilize ash from coal-fired thermal power plants as an additive in clinker production.</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098610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Giải pháp công nghệ - Lời giải cho doanh nghiệp ngành xi măng">
            <a:extLst>
              <a:ext uri="{FF2B5EF4-FFF2-40B4-BE49-F238E27FC236}">
                <a16:creationId xmlns:a16="http://schemas.microsoft.com/office/drawing/2014/main" id="{EF980B75-7E11-CF41-56A7-89455004926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33518" y="1352174"/>
            <a:ext cx="8202304" cy="5376928"/>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4050221" y="473839"/>
            <a:ext cx="4168898" cy="584775"/>
          </a:xfrm>
          <a:prstGeom prst="rect">
            <a:avLst/>
          </a:prstGeom>
        </p:spPr>
        <p:txBody>
          <a:bodyPr wrap="none">
            <a:spAutoFit/>
          </a:bodyPr>
          <a:lstStyle/>
          <a:p>
            <a:pPr marL="53975" indent="0"/>
            <a:r>
              <a:rPr lang="en-US" sz="3200" b="1">
                <a:solidFill>
                  <a:schemeClr val="accent1">
                    <a:lumMod val="50000"/>
                  </a:schemeClr>
                </a:solidFill>
              </a:rPr>
              <a:t>CEMENT INDUSTRY</a:t>
            </a:r>
            <a:endParaRPr lang="en-US" sz="3200" b="1" dirty="0">
              <a:solidFill>
                <a:schemeClr val="accent1">
                  <a:lumMod val="50000"/>
                </a:schemeClr>
              </a:solidFill>
            </a:endParaRPr>
          </a:p>
        </p:txBody>
      </p:sp>
    </p:spTree>
    <p:extLst>
      <p:ext uri="{BB962C8B-B14F-4D97-AF65-F5344CB8AC3E}">
        <p14:creationId xmlns:p14="http://schemas.microsoft.com/office/powerpoint/2010/main" val="2148028863"/>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32D5AF-A8F2-63DA-25AD-1ED38C9E8B76}"/>
            </a:ext>
          </a:extLst>
        </p:cNvPr>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FB3E1421-7DA9-522F-BB5C-39D76609A951}"/>
              </a:ext>
            </a:extLst>
          </p:cNvPr>
          <p:cNvGraphicFramePr>
            <a:graphicFrameLocks noGrp="1"/>
          </p:cNvGraphicFramePr>
          <p:nvPr>
            <p:extLst>
              <p:ext uri="{D42A27DB-BD31-4B8C-83A1-F6EECF244321}">
                <p14:modId xmlns:p14="http://schemas.microsoft.com/office/powerpoint/2010/main" val="1924300623"/>
              </p:ext>
            </p:extLst>
          </p:nvPr>
        </p:nvGraphicFramePr>
        <p:xfrm>
          <a:off x="631050" y="1402627"/>
          <a:ext cx="10965204" cy="2011680"/>
        </p:xfrm>
        <a:graphic>
          <a:graphicData uri="http://schemas.openxmlformats.org/drawingml/2006/table">
            <a:tbl>
              <a:tblPr/>
              <a:tblGrid>
                <a:gridCol w="3655068">
                  <a:extLst>
                    <a:ext uri="{9D8B030D-6E8A-4147-A177-3AD203B41FA5}">
                      <a16:colId xmlns:a16="http://schemas.microsoft.com/office/drawing/2014/main" val="3676441021"/>
                    </a:ext>
                  </a:extLst>
                </a:gridCol>
                <a:gridCol w="3655068">
                  <a:extLst>
                    <a:ext uri="{9D8B030D-6E8A-4147-A177-3AD203B41FA5}">
                      <a16:colId xmlns:a16="http://schemas.microsoft.com/office/drawing/2014/main" val="1497914041"/>
                    </a:ext>
                  </a:extLst>
                </a:gridCol>
                <a:gridCol w="3655068">
                  <a:extLst>
                    <a:ext uri="{9D8B030D-6E8A-4147-A177-3AD203B41FA5}">
                      <a16:colId xmlns:a16="http://schemas.microsoft.com/office/drawing/2014/main" val="2541837081"/>
                    </a:ext>
                  </a:extLst>
                </a:gridCol>
              </a:tblGrid>
              <a:tr h="291162">
                <a:tc>
                  <a:txBody>
                    <a:bodyPr/>
                    <a:lstStyle/>
                    <a:p>
                      <a:pPr algn="ctr"/>
                      <a:r>
                        <a:rPr lang="en-US" sz="1600" b="1"/>
                        <a:t>Factory</a:t>
                      </a:r>
                      <a:endParaRPr lang="en-US"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vi-VN" sz="1600" b="1"/>
                        <a:t>Estimated average AFR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1"/>
                        <a:t>Alternative fuel type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73012736"/>
                  </a:ext>
                </a:extLst>
              </a:tr>
              <a:tr h="291162">
                <a:tc>
                  <a:txBody>
                    <a:bodyPr/>
                    <a:lstStyle/>
                    <a:p>
                      <a:r>
                        <a:rPr lang="vi-VN" sz="1600"/>
                        <a:t>INSEE (formerly Holcim)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a:t>&gt; 30%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a:t>RDF, rubber, plastic, rags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22380039"/>
                  </a:ext>
                </a:extLst>
              </a:tr>
              <a:tr h="291162">
                <a:tc>
                  <a:txBody>
                    <a:bodyPr/>
                    <a:lstStyle/>
                    <a:p>
                      <a:r>
                        <a:rPr lang="vi-VN" sz="1600"/>
                        <a:t>Nghi Son Cement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dirty="0"/>
                        <a:t>~10%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a:t>RDF, industrial sludge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77702652"/>
                  </a:ext>
                </a:extLst>
              </a:tr>
              <a:tr h="291162">
                <a:tc>
                  <a:txBody>
                    <a:bodyPr/>
                    <a:lstStyle/>
                    <a:p>
                      <a:r>
                        <a:rPr lang="en-US" sz="1600"/>
                        <a:t>Xuan Thanh Cement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a:t>~8%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a:t>Garbage, rags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8355475"/>
                  </a:ext>
                </a:extLst>
              </a:tr>
              <a:tr h="291162">
                <a:tc>
                  <a:txBody>
                    <a:bodyPr/>
                    <a:lstStyle/>
                    <a:p>
                      <a:r>
                        <a:rPr lang="en-US" sz="1600"/>
                        <a:t>Vicem Hoang Thach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a:t>&lt; 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a:t>Rice husk, waste oil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37647393"/>
                  </a:ext>
                </a:extLst>
              </a:tr>
              <a:tr h="291162">
                <a:tc>
                  <a:txBody>
                    <a:bodyPr/>
                    <a:lstStyle/>
                    <a:p>
                      <a:r>
                        <a:rPr lang="en-US" sz="1600"/>
                        <a:t>Many other Vicem factories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a:t>&lt; 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a:t>Use the test</a:t>
                      </a:r>
                      <a:endParaRPr lang="en-US" sz="16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488148"/>
                  </a:ext>
                </a:extLst>
              </a:tr>
            </a:tbl>
          </a:graphicData>
        </a:graphic>
      </p:graphicFrame>
      <p:sp>
        <p:nvSpPr>
          <p:cNvPr id="10" name="TextBox 9">
            <a:extLst>
              <a:ext uri="{FF2B5EF4-FFF2-40B4-BE49-F238E27FC236}">
                <a16:creationId xmlns:a16="http://schemas.microsoft.com/office/drawing/2014/main" id="{A47E1395-DD14-746D-D9F1-F95EAE22485F}"/>
              </a:ext>
            </a:extLst>
          </p:cNvPr>
          <p:cNvSpPr txBox="1"/>
          <p:nvPr/>
        </p:nvSpPr>
        <p:spPr>
          <a:xfrm>
            <a:off x="631050" y="3499566"/>
            <a:ext cx="10965204" cy="584775"/>
          </a:xfrm>
          <a:prstGeom prst="rect">
            <a:avLst/>
          </a:prstGeom>
          <a:noFill/>
        </p:spPr>
        <p:txBody>
          <a:bodyPr wrap="square">
            <a:spAutoFit/>
          </a:bodyPr>
          <a:lstStyle/>
          <a:p>
            <a:pPr lvl="0">
              <a:buClr>
                <a:srgbClr val="000000"/>
              </a:buClr>
            </a:pPr>
            <a:r>
              <a:rPr lang="en-US" sz="1600" kern="0">
                <a:solidFill>
                  <a:srgbClr val="000000"/>
                </a:solidFill>
                <a:cs typeface="Arial"/>
                <a:sym typeface="Arial"/>
              </a:rPr>
              <a:t>🔎 </a:t>
            </a:r>
            <a:r>
              <a:rPr lang="en-US" sz="1600" b="1" kern="0">
                <a:solidFill>
                  <a:srgbClr val="000000"/>
                </a:solidFill>
                <a:cs typeface="Arial"/>
                <a:sym typeface="Arial"/>
              </a:rPr>
              <a:t>Industry average: Alternative energy usage rate - AFR: under 5%, </a:t>
            </a:r>
            <a:r>
              <a:rPr lang="en-US" sz="1600" kern="0">
                <a:solidFill>
                  <a:srgbClr val="000000"/>
                </a:solidFill>
                <a:cs typeface="Arial"/>
                <a:sym typeface="Arial"/>
              </a:rPr>
              <a:t>while the target by 2030 is </a:t>
            </a:r>
            <a:r>
              <a:rPr lang="en-US" sz="1600" b="1" kern="0">
                <a:solidFill>
                  <a:srgbClr val="000000"/>
                </a:solidFill>
                <a:cs typeface="Arial"/>
                <a:sym typeface="Arial"/>
              </a:rPr>
              <a:t>15–20%</a:t>
            </a:r>
            <a:r>
              <a:rPr lang="en-US" sz="1600" kern="0">
                <a:solidFill>
                  <a:srgbClr val="000000"/>
                </a:solidFill>
                <a:cs typeface="Arial"/>
                <a:sym typeface="Arial"/>
              </a:rPr>
              <a:t> according to the Construction Materials Development Strategy.</a:t>
            </a:r>
            <a:endParaRPr kumimoji="0" lang="en-US" sz="1600" b="0" i="0" u="none" strike="noStrike" kern="0" cap="none" spc="0" normalizeH="0" baseline="0" noProof="0" dirty="0">
              <a:ln>
                <a:noFill/>
              </a:ln>
              <a:solidFill>
                <a:srgbClr val="000000"/>
              </a:solidFill>
              <a:effectLst/>
              <a:uLnTx/>
              <a:uFillTx/>
              <a:latin typeface="Arial"/>
              <a:cs typeface="Arial"/>
              <a:sym typeface="Arial"/>
            </a:endParaRPr>
          </a:p>
        </p:txBody>
      </p:sp>
      <p:sp>
        <p:nvSpPr>
          <p:cNvPr id="11" name="TextBox 10">
            <a:extLst>
              <a:ext uri="{FF2B5EF4-FFF2-40B4-BE49-F238E27FC236}">
                <a16:creationId xmlns:a16="http://schemas.microsoft.com/office/drawing/2014/main" id="{99A12D75-1B63-16EF-7D80-F1F44A29FF9C}"/>
              </a:ext>
            </a:extLst>
          </p:cNvPr>
          <p:cNvSpPr txBox="1"/>
          <p:nvPr/>
        </p:nvSpPr>
        <p:spPr>
          <a:xfrm>
            <a:off x="631050" y="3995429"/>
            <a:ext cx="10940220" cy="2308324"/>
          </a:xfrm>
          <a:prstGeom prst="rect">
            <a:avLst/>
          </a:prstGeom>
          <a:noFill/>
        </p:spPr>
        <p:txBody>
          <a:bodyPr wrap="square">
            <a:spAutoFit/>
          </a:bodyPr>
          <a:lstStyle/>
          <a:p>
            <a:pPr lvl="0">
              <a:lnSpc>
                <a:spcPct val="150000"/>
              </a:lnSpc>
              <a:buClr>
                <a:srgbClr val="000000"/>
              </a:buClr>
            </a:pPr>
            <a:r>
              <a:rPr lang="vi-VN" sz="1600" b="1" kern="0">
                <a:solidFill>
                  <a:srgbClr val="000000"/>
                </a:solidFill>
                <a:cs typeface="Arial"/>
                <a:sym typeface="Arial"/>
              </a:rPr>
              <a:t>Difficulties and barriers</a:t>
            </a:r>
          </a:p>
          <a:p>
            <a:pPr lvl="0">
              <a:lnSpc>
                <a:spcPct val="150000"/>
              </a:lnSpc>
              <a:buClr>
                <a:srgbClr val="000000"/>
              </a:buClr>
              <a:buFont typeface="Arial" panose="020B0604020202020204" pitchFamily="34" charset="0"/>
              <a:buChar char="•"/>
            </a:pPr>
            <a:r>
              <a:rPr lang="en-US" sz="1600" kern="0">
                <a:solidFill>
                  <a:srgbClr val="000000"/>
                </a:solidFill>
                <a:cs typeface="Arial"/>
                <a:sym typeface="Arial"/>
              </a:rPr>
              <a:t> There is no standardized waste classification and treatment system to provide stable RDF.</a:t>
            </a:r>
            <a:endParaRPr kumimoji="0" lang="vi-VN" sz="1600" i="0" u="none" strike="noStrike" kern="0" cap="none" spc="0" normalizeH="0" baseline="0" noProof="0">
              <a:ln>
                <a:noFill/>
              </a:ln>
              <a:solidFill>
                <a:srgbClr val="000000"/>
              </a:solidFill>
              <a:effectLst/>
              <a:uLnTx/>
              <a:uFillTx/>
              <a:cs typeface="Arial"/>
              <a:sym typeface="Arial"/>
            </a:endParaRPr>
          </a:p>
          <a:p>
            <a:pPr lvl="0">
              <a:lnSpc>
                <a:spcPct val="150000"/>
              </a:lnSpc>
              <a:buClr>
                <a:srgbClr val="000000"/>
              </a:buClr>
              <a:buFont typeface="Arial" panose="020B0604020202020204" pitchFamily="34" charset="0"/>
              <a:buChar char="•"/>
            </a:pPr>
            <a:r>
              <a:rPr lang="en-US" sz="1600" kern="0">
                <a:solidFill>
                  <a:srgbClr val="000000"/>
                </a:solidFill>
                <a:cs typeface="Arial"/>
                <a:sym typeface="Arial"/>
              </a:rPr>
              <a:t> Furnace technology needs to be adapted to simultaneously burn many types of fuels with different moisture and calorific values.</a:t>
            </a:r>
            <a:endParaRPr kumimoji="0" lang="vi-VN" sz="1600" i="0" u="none" strike="noStrike" kern="0" cap="none" spc="0" normalizeH="0" baseline="0" noProof="0" dirty="0">
              <a:ln>
                <a:noFill/>
              </a:ln>
              <a:solidFill>
                <a:srgbClr val="000000"/>
              </a:solidFill>
              <a:effectLst/>
              <a:uLnTx/>
              <a:uFillTx/>
              <a:cs typeface="Arial"/>
              <a:sym typeface="Arial"/>
            </a:endParaRPr>
          </a:p>
          <a:p>
            <a:pPr lvl="0">
              <a:lnSpc>
                <a:spcPct val="150000"/>
              </a:lnSpc>
              <a:buClr>
                <a:srgbClr val="000000"/>
              </a:buClr>
              <a:buFont typeface="Arial" panose="020B0604020202020204" pitchFamily="34" charset="0"/>
              <a:buChar char="•"/>
            </a:pPr>
            <a:r>
              <a:rPr lang="en-US" sz="1600" kern="0">
                <a:solidFill>
                  <a:srgbClr val="000000"/>
                </a:solidFill>
                <a:cs typeface="Arial"/>
                <a:sym typeface="Arial"/>
              </a:rPr>
              <a:t> Fuel preparation (drying, grinding, mixing) is complicated and requires large investment.</a:t>
            </a:r>
            <a:endParaRPr kumimoji="0" lang="vi-VN" sz="1600" i="0" u="none" strike="noStrike" kern="0" cap="none" spc="0" normalizeH="0" baseline="0" noProof="0" dirty="0">
              <a:ln>
                <a:noFill/>
              </a:ln>
              <a:solidFill>
                <a:srgbClr val="000000"/>
              </a:solidFill>
              <a:effectLst/>
              <a:uLnTx/>
              <a:uFillTx/>
              <a:cs typeface="Arial"/>
              <a:sym typeface="Arial"/>
            </a:endParaRPr>
          </a:p>
          <a:p>
            <a:pPr lvl="0">
              <a:lnSpc>
                <a:spcPct val="150000"/>
              </a:lnSpc>
              <a:buClr>
                <a:srgbClr val="000000"/>
              </a:buClr>
              <a:buFont typeface="Arial" panose="020B0604020202020204" pitchFamily="34" charset="0"/>
              <a:buChar char="•"/>
            </a:pPr>
            <a:r>
              <a:rPr lang="en-US" sz="1600" kern="0">
                <a:solidFill>
                  <a:srgbClr val="000000"/>
                </a:solidFill>
                <a:cs typeface="Arial"/>
                <a:sym typeface="Arial"/>
              </a:rPr>
              <a:t> Environmental permitting issues, concerns about odor and toxic emissions</a:t>
            </a:r>
            <a:endParaRPr kumimoji="0" lang="vi-VN" sz="1600" b="0" i="0" u="none" strike="noStrike" kern="0" cap="none" spc="0" normalizeH="0" baseline="0" noProof="0" dirty="0">
              <a:ln>
                <a:noFill/>
              </a:ln>
              <a:solidFill>
                <a:srgbClr val="000000"/>
              </a:solidFill>
              <a:effectLst/>
              <a:uLnTx/>
              <a:uFillTx/>
              <a:cs typeface="Arial"/>
              <a:sym typeface="Arial"/>
            </a:endParaRPr>
          </a:p>
        </p:txBody>
      </p:sp>
      <p:sp>
        <p:nvSpPr>
          <p:cNvPr id="6" name="Text 0"/>
          <p:cNvSpPr/>
          <p:nvPr/>
        </p:nvSpPr>
        <p:spPr>
          <a:xfrm>
            <a:off x="656034" y="544470"/>
            <a:ext cx="10940220" cy="782201"/>
          </a:xfrm>
          <a:prstGeom prst="rect">
            <a:avLst/>
          </a:prstGeom>
          <a:noFill/>
          <a:ln/>
        </p:spPr>
        <p:txBody>
          <a:bodyPr wrap="square" lIns="0" tIns="0" rIns="0" bIns="0" rtlCol="0" anchor="t"/>
          <a:lstStyle/>
          <a:p>
            <a:pPr algn="ctr">
              <a:lnSpc>
                <a:spcPts val="4583"/>
              </a:lnSpc>
            </a:pPr>
            <a:r>
              <a:rPr lang="en-US" sz="3200" b="1">
                <a:solidFill>
                  <a:schemeClr val="accent1">
                    <a:lumMod val="50000"/>
                  </a:schemeClr>
                </a:solidFill>
                <a:latin typeface="Arial" panose="020B0604020202020204" pitchFamily="34" charset="0"/>
                <a:ea typeface="Libre Baskerville" pitchFamily="34" charset="-122"/>
                <a:cs typeface="Arial" panose="020B0604020202020204" pitchFamily="34" charset="0"/>
              </a:rPr>
              <a:t>3. USE ALTERNATIVE FUELS</a:t>
            </a:r>
          </a:p>
        </p:txBody>
      </p:sp>
    </p:spTree>
    <p:extLst>
      <p:ext uri="{BB962C8B-B14F-4D97-AF65-F5344CB8AC3E}">
        <p14:creationId xmlns:p14="http://schemas.microsoft.com/office/powerpoint/2010/main" val="14085421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0"/>
          <p:cNvSpPr/>
          <p:nvPr/>
        </p:nvSpPr>
        <p:spPr>
          <a:xfrm>
            <a:off x="602990" y="553217"/>
            <a:ext cx="10927419" cy="622443"/>
          </a:xfrm>
          <a:prstGeom prst="rect">
            <a:avLst/>
          </a:prstGeom>
          <a:noFill/>
          <a:ln/>
        </p:spPr>
        <p:txBody>
          <a:bodyPr wrap="square" lIns="0" tIns="0" rIns="0" bIns="0" rtlCol="0" anchor="t"/>
          <a:lstStyle/>
          <a:p>
            <a:pPr algn="ctr">
              <a:lnSpc>
                <a:spcPts val="4625"/>
              </a:lnSpc>
            </a:pPr>
            <a:r>
              <a:rPr lang="en-US" sz="3200" b="1" dirty="0">
                <a:solidFill>
                  <a:schemeClr val="accent1">
                    <a:lumMod val="50000"/>
                  </a:schemeClr>
                </a:solidFill>
                <a:latin typeface="Arial" panose="020B0604020202020204" pitchFamily="34" charset="0"/>
                <a:ea typeface="Libre Baskerville" pitchFamily="34" charset="-122"/>
                <a:cs typeface="Arial" panose="020B0604020202020204" pitchFamily="34" charset="0"/>
              </a:rPr>
              <a:t>4. AUTOMATION AND CENTRAL CONTROL</a:t>
            </a:r>
            <a:endParaRPr lang="en-US" sz="3200" b="1" dirty="0">
              <a:solidFill>
                <a:schemeClr val="accent1">
                  <a:lumMod val="50000"/>
                </a:schemeClr>
              </a:solidFill>
              <a:latin typeface="Arial" panose="020B0604020202020204" pitchFamily="34" charset="0"/>
              <a:cs typeface="Arial" panose="020B0604020202020204" pitchFamily="34" charset="0"/>
            </a:endParaRPr>
          </a:p>
        </p:txBody>
      </p:sp>
      <p:pic>
        <p:nvPicPr>
          <p:cNvPr id="4" name="Image 1" descr="preencoded.png"/>
          <p:cNvPicPr>
            <a:picLocks noChangeAspect="1"/>
          </p:cNvPicPr>
          <p:nvPr/>
        </p:nvPicPr>
        <p:blipFill>
          <a:blip r:embed="rId3"/>
          <a:stretch>
            <a:fillRect/>
          </a:stretch>
        </p:blipFill>
        <p:spPr>
          <a:xfrm>
            <a:off x="1389173" y="1943765"/>
            <a:ext cx="472480" cy="472480"/>
          </a:xfrm>
          <a:prstGeom prst="rect">
            <a:avLst/>
          </a:prstGeom>
        </p:spPr>
      </p:pic>
      <p:sp>
        <p:nvSpPr>
          <p:cNvPr id="5" name="Text 1"/>
          <p:cNvSpPr/>
          <p:nvPr/>
        </p:nvSpPr>
        <p:spPr>
          <a:xfrm>
            <a:off x="1389173" y="2605257"/>
            <a:ext cx="1909961" cy="295275"/>
          </a:xfrm>
          <a:prstGeom prst="rect">
            <a:avLst/>
          </a:prstGeom>
          <a:noFill/>
          <a:ln/>
        </p:spPr>
        <p:txBody>
          <a:bodyPr wrap="none" lIns="0" tIns="0" rIns="0" bIns="0" rtlCol="0" anchor="t"/>
          <a:lstStyle/>
          <a:p>
            <a:pPr>
              <a:lnSpc>
                <a:spcPts val="2292"/>
              </a:lnSpc>
            </a:pPr>
            <a:r>
              <a:rPr lang="en-US" sz="2000">
                <a:latin typeface="Arial" panose="020B0604020202020204" pitchFamily="34" charset="0"/>
                <a:ea typeface="Libre Baskerville" pitchFamily="34" charset="-122"/>
                <a:cs typeface="Arial" panose="020B0604020202020204" pitchFamily="34" charset="0"/>
              </a:rPr>
              <a:t>Optimization</a:t>
            </a:r>
            <a:endParaRPr lang="en-US" sz="2000" dirty="0">
              <a:latin typeface="Arial" panose="020B0604020202020204" pitchFamily="34" charset="0"/>
              <a:cs typeface="Arial" panose="020B0604020202020204" pitchFamily="34" charset="0"/>
            </a:endParaRPr>
          </a:p>
        </p:txBody>
      </p:sp>
      <p:sp>
        <p:nvSpPr>
          <p:cNvPr id="6" name="Text 2"/>
          <p:cNvSpPr/>
          <p:nvPr/>
        </p:nvSpPr>
        <p:spPr>
          <a:xfrm>
            <a:off x="1389173" y="3013939"/>
            <a:ext cx="1909961" cy="302419"/>
          </a:xfrm>
          <a:prstGeom prst="rect">
            <a:avLst/>
          </a:prstGeom>
          <a:noFill/>
          <a:ln/>
        </p:spPr>
        <p:txBody>
          <a:bodyPr wrap="none" lIns="0" tIns="0" rIns="0" bIns="0" rtlCol="0" anchor="t"/>
          <a:lstStyle/>
          <a:p>
            <a:pPr>
              <a:lnSpc>
                <a:spcPts val="2375"/>
              </a:lnSpc>
            </a:pPr>
            <a:r>
              <a:rPr lang="en-US" sz="1600">
                <a:latin typeface="Arial" panose="020B0604020202020204" pitchFamily="34" charset="0"/>
                <a:ea typeface="DM Sans" pitchFamily="34" charset="-122"/>
                <a:cs typeface="Arial" panose="020B0604020202020204" pitchFamily="34" charset="0"/>
              </a:rPr>
              <a:t>Production process</a:t>
            </a:r>
            <a:endParaRPr lang="en-US" sz="1600" dirty="0">
              <a:latin typeface="Arial" panose="020B0604020202020204" pitchFamily="34" charset="0"/>
              <a:cs typeface="Arial" panose="020B0604020202020204" pitchFamily="34" charset="0"/>
            </a:endParaRPr>
          </a:p>
        </p:txBody>
      </p:sp>
      <p:pic>
        <p:nvPicPr>
          <p:cNvPr id="7" name="Image 2" descr="preencoded.png"/>
          <p:cNvPicPr>
            <a:picLocks noChangeAspect="1"/>
          </p:cNvPicPr>
          <p:nvPr/>
        </p:nvPicPr>
        <p:blipFill>
          <a:blip r:embed="rId4"/>
          <a:stretch>
            <a:fillRect/>
          </a:stretch>
        </p:blipFill>
        <p:spPr>
          <a:xfrm>
            <a:off x="5504760" y="1943765"/>
            <a:ext cx="472480" cy="472480"/>
          </a:xfrm>
          <a:prstGeom prst="rect">
            <a:avLst/>
          </a:prstGeom>
        </p:spPr>
      </p:pic>
      <p:sp>
        <p:nvSpPr>
          <p:cNvPr id="8" name="Text 3"/>
          <p:cNvSpPr/>
          <p:nvPr/>
        </p:nvSpPr>
        <p:spPr>
          <a:xfrm>
            <a:off x="5504760" y="2605257"/>
            <a:ext cx="1910060" cy="295275"/>
          </a:xfrm>
          <a:prstGeom prst="rect">
            <a:avLst/>
          </a:prstGeom>
          <a:noFill/>
          <a:ln/>
        </p:spPr>
        <p:txBody>
          <a:bodyPr wrap="none" lIns="0" tIns="0" rIns="0" bIns="0" rtlCol="0" anchor="t"/>
          <a:lstStyle/>
          <a:p>
            <a:pPr>
              <a:lnSpc>
                <a:spcPts val="2292"/>
              </a:lnSpc>
            </a:pPr>
            <a:r>
              <a:rPr lang="en-US" sz="2000">
                <a:latin typeface="Arial" panose="020B0604020202020204" pitchFamily="34" charset="0"/>
                <a:ea typeface="Libre Baskerville" pitchFamily="34" charset="-122"/>
                <a:cs typeface="Arial" panose="020B0604020202020204" pitchFamily="34" charset="0"/>
              </a:rPr>
              <a:t>Monitor</a:t>
            </a:r>
            <a:endParaRPr lang="en-US" sz="2000" dirty="0">
              <a:latin typeface="Arial" panose="020B0604020202020204" pitchFamily="34" charset="0"/>
              <a:cs typeface="Arial" panose="020B0604020202020204" pitchFamily="34" charset="0"/>
            </a:endParaRPr>
          </a:p>
        </p:txBody>
      </p:sp>
      <p:sp>
        <p:nvSpPr>
          <p:cNvPr id="9" name="Text 4"/>
          <p:cNvSpPr/>
          <p:nvPr/>
        </p:nvSpPr>
        <p:spPr>
          <a:xfrm>
            <a:off x="5504760" y="3013939"/>
            <a:ext cx="1910060" cy="302419"/>
          </a:xfrm>
          <a:prstGeom prst="rect">
            <a:avLst/>
          </a:prstGeom>
          <a:noFill/>
          <a:ln/>
        </p:spPr>
        <p:txBody>
          <a:bodyPr wrap="none" lIns="0" tIns="0" rIns="0" bIns="0" rtlCol="0" anchor="t"/>
          <a:lstStyle/>
          <a:p>
            <a:pPr>
              <a:lnSpc>
                <a:spcPts val="2375"/>
              </a:lnSpc>
            </a:pPr>
            <a:r>
              <a:rPr lang="en-US" sz="1600">
                <a:latin typeface="Arial" panose="020B0604020202020204" pitchFamily="34" charset="0"/>
                <a:ea typeface="DM Sans" pitchFamily="34" charset="-122"/>
                <a:cs typeface="Arial" panose="020B0604020202020204" pitchFamily="34" charset="0"/>
              </a:rPr>
              <a:t>Product quality</a:t>
            </a:r>
            <a:endParaRPr lang="en-US" sz="1600" dirty="0">
              <a:latin typeface="Arial" panose="020B0604020202020204" pitchFamily="34" charset="0"/>
              <a:cs typeface="Arial" panose="020B0604020202020204" pitchFamily="34" charset="0"/>
            </a:endParaRPr>
          </a:p>
        </p:txBody>
      </p:sp>
      <p:pic>
        <p:nvPicPr>
          <p:cNvPr id="10" name="Image 3" descr="preencoded.png"/>
          <p:cNvPicPr>
            <a:picLocks noChangeAspect="1"/>
          </p:cNvPicPr>
          <p:nvPr/>
        </p:nvPicPr>
        <p:blipFill>
          <a:blip r:embed="rId5"/>
          <a:stretch>
            <a:fillRect/>
          </a:stretch>
        </p:blipFill>
        <p:spPr>
          <a:xfrm>
            <a:off x="9620447" y="1948411"/>
            <a:ext cx="472480" cy="472480"/>
          </a:xfrm>
          <a:prstGeom prst="rect">
            <a:avLst/>
          </a:prstGeom>
        </p:spPr>
      </p:pic>
      <p:sp>
        <p:nvSpPr>
          <p:cNvPr id="11" name="Text 5"/>
          <p:cNvSpPr/>
          <p:nvPr/>
        </p:nvSpPr>
        <p:spPr>
          <a:xfrm>
            <a:off x="9620448" y="2609903"/>
            <a:ext cx="1909961" cy="295275"/>
          </a:xfrm>
          <a:prstGeom prst="rect">
            <a:avLst/>
          </a:prstGeom>
          <a:noFill/>
          <a:ln/>
        </p:spPr>
        <p:txBody>
          <a:bodyPr wrap="none" lIns="0" tIns="0" rIns="0" bIns="0" rtlCol="0" anchor="t"/>
          <a:lstStyle/>
          <a:p>
            <a:pPr>
              <a:lnSpc>
                <a:spcPts val="2292"/>
              </a:lnSpc>
            </a:pPr>
            <a:r>
              <a:rPr lang="en-US" sz="2000">
                <a:latin typeface="Arial" panose="020B0604020202020204" pitchFamily="34" charset="0"/>
                <a:ea typeface="Libre Baskerville" pitchFamily="34" charset="-122"/>
                <a:cs typeface="Arial" panose="020B0604020202020204" pitchFamily="34" charset="0"/>
              </a:rPr>
              <a:t>Reduce</a:t>
            </a:r>
            <a:endParaRPr lang="en-US" sz="2000" dirty="0">
              <a:latin typeface="Arial" panose="020B0604020202020204" pitchFamily="34" charset="0"/>
              <a:cs typeface="Arial" panose="020B0604020202020204" pitchFamily="34" charset="0"/>
            </a:endParaRPr>
          </a:p>
        </p:txBody>
      </p:sp>
      <p:sp>
        <p:nvSpPr>
          <p:cNvPr id="12" name="Text 6"/>
          <p:cNvSpPr/>
          <p:nvPr/>
        </p:nvSpPr>
        <p:spPr>
          <a:xfrm>
            <a:off x="9620447" y="3013939"/>
            <a:ext cx="1909961" cy="302419"/>
          </a:xfrm>
          <a:prstGeom prst="rect">
            <a:avLst/>
          </a:prstGeom>
          <a:noFill/>
          <a:ln/>
        </p:spPr>
        <p:txBody>
          <a:bodyPr wrap="none" lIns="0" tIns="0" rIns="0" bIns="0" rtlCol="0" anchor="t"/>
          <a:lstStyle/>
          <a:p>
            <a:pPr>
              <a:lnSpc>
                <a:spcPts val="2375"/>
              </a:lnSpc>
            </a:pPr>
            <a:r>
              <a:rPr lang="en-US" sz="1600">
                <a:latin typeface="Arial" panose="020B0604020202020204" pitchFamily="34" charset="0"/>
                <a:ea typeface="DM Sans" pitchFamily="34" charset="-122"/>
                <a:cs typeface="Arial" panose="020B0604020202020204" pitchFamily="34" charset="0"/>
              </a:rPr>
              <a:t>Human error</a:t>
            </a:r>
            <a:endParaRPr lang="en-US" sz="1600" dirty="0">
              <a:latin typeface="Arial" panose="020B0604020202020204" pitchFamily="34" charset="0"/>
              <a:cs typeface="Arial" panose="020B0604020202020204" pitchFamily="34" charset="0"/>
            </a:endParaRPr>
          </a:p>
        </p:txBody>
      </p:sp>
      <p:sp>
        <p:nvSpPr>
          <p:cNvPr id="13" name="Text 7"/>
          <p:cNvSpPr/>
          <p:nvPr/>
        </p:nvSpPr>
        <p:spPr>
          <a:xfrm>
            <a:off x="602990" y="3909406"/>
            <a:ext cx="10927418" cy="1512094"/>
          </a:xfrm>
          <a:prstGeom prst="rect">
            <a:avLst/>
          </a:prstGeom>
          <a:noFill/>
          <a:ln/>
        </p:spPr>
        <p:txBody>
          <a:bodyPr wrap="square" lIns="0" tIns="0" rIns="0" bIns="0" rtlCol="0" anchor="t"/>
          <a:lstStyle/>
          <a:p>
            <a:pPr algn="just">
              <a:lnSpc>
                <a:spcPts val="2375"/>
              </a:lnSpc>
            </a:pPr>
            <a:r>
              <a:rPr lang="en-US" sz="2000">
                <a:latin typeface="Arial" panose="020B0604020202020204" pitchFamily="34" charset="0"/>
                <a:ea typeface="DM Sans" pitchFamily="34" charset="-122"/>
                <a:cs typeface="Arial" panose="020B0604020202020204" pitchFamily="34" charset="0"/>
              </a:rPr>
              <a:t>Modern production lines are often equipped with highly automated and central control systems that optimize production processes, monitor quality, and minimize human error. This technology also supports real-time monitoring of emissions and energy consumption.</a:t>
            </a:r>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761481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
            <a:extLst>
              <a:ext uri="{FF2B5EF4-FFF2-40B4-BE49-F238E27FC236}">
                <a16:creationId xmlns:a16="http://schemas.microsoft.com/office/drawing/2014/main" id="{D26652A3-E4C8-07ED-940C-FD18518EBA1D}"/>
              </a:ext>
            </a:extLst>
          </p:cNvPr>
          <p:cNvSpPr>
            <a:spLocks noChangeArrowheads="1"/>
          </p:cNvSpPr>
          <p:nvPr/>
        </p:nvSpPr>
        <p:spPr bwMode="auto">
          <a:xfrm>
            <a:off x="498764" y="1335443"/>
            <a:ext cx="11152909" cy="20159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6200" tIns="38100" rIns="76200" bIns="38100" numCol="1" anchor="ctr" anchorCtr="0" compatLnSpc="1">
            <a:prstTxWarp prst="textNoShape">
              <a:avLst/>
            </a:prstTxWarp>
            <a:spAutoFit/>
          </a:bodyPr>
          <a:lstStyle/>
          <a:p>
            <a:pPr lvl="0" algn="just" eaLnBrk="0" fontAlgn="base" hangingPunct="0">
              <a:spcBef>
                <a:spcPct val="0"/>
              </a:spcBef>
              <a:spcAft>
                <a:spcPct val="0"/>
              </a:spcAft>
              <a:buFontTx/>
              <a:buChar char="•"/>
            </a:pPr>
            <a:r>
              <a:rPr lang="en-US" altLang="en-US" b="1">
                <a:latin typeface="Arial" panose="020B0604020202020204" pitchFamily="34" charset="0"/>
                <a:cs typeface="Arial" panose="020B0604020202020204" pitchFamily="34" charset="0"/>
              </a:rPr>
              <a:t> VICEM Hoang Thach: </a:t>
            </a:r>
            <a:r>
              <a:rPr lang="en-US" altLang="en-US">
                <a:latin typeface="Arial" panose="020B0604020202020204" pitchFamily="34" charset="0"/>
                <a:cs typeface="Arial" panose="020B0604020202020204" pitchFamily="34" charset="0"/>
              </a:rPr>
              <a:t>This plant has applied advanced automation systems and is moving towards integrating AI to optimize rotary kilns and energy management. The waste heat power generation system is also supported by smart data analytics tools.</a:t>
            </a:r>
          </a:p>
          <a:p>
            <a:pPr lvl="0" algn="just" eaLnBrk="0" fontAlgn="base" hangingPunct="0">
              <a:spcBef>
                <a:spcPct val="0"/>
              </a:spcBef>
              <a:spcAft>
                <a:spcPct val="0"/>
              </a:spcAft>
              <a:buFontTx/>
              <a:buChar char="•"/>
            </a:pPr>
            <a:r>
              <a:rPr lang="en-US" altLang="en-US" b="1">
                <a:latin typeface="Arial" panose="020B0604020202020204" pitchFamily="34" charset="0"/>
                <a:cs typeface="Arial" panose="020B0604020202020204" pitchFamily="34" charset="0"/>
              </a:rPr>
              <a:t> Nghi Son Cement: </a:t>
            </a:r>
            <a:r>
              <a:rPr lang="en-US" altLang="en-US">
                <a:latin typeface="Arial" panose="020B0604020202020204" pitchFamily="34" charset="0"/>
                <a:cs typeface="Arial" panose="020B0604020202020204" pitchFamily="34" charset="0"/>
              </a:rPr>
              <a:t>With Japanese technology, this plant uses smart control systems that can integrate AI to reduce energy consumption to 730-750 kcal/kg of clinker and optimize rotary kiln operations.</a:t>
            </a:r>
          </a:p>
          <a:p>
            <a:pPr lvl="0" algn="just" eaLnBrk="0" fontAlgn="base" hangingPunct="0">
              <a:spcBef>
                <a:spcPct val="0"/>
              </a:spcBef>
              <a:spcAft>
                <a:spcPct val="0"/>
              </a:spcAft>
              <a:buFontTx/>
              <a:buChar char="•"/>
            </a:pPr>
            <a:r>
              <a:rPr lang="en-US" altLang="en-US" b="1">
                <a:latin typeface="Arial" panose="020B0604020202020204" pitchFamily="34" charset="0"/>
                <a:cs typeface="Arial" panose="020B0604020202020204" pitchFamily="34" charset="0"/>
              </a:rPr>
              <a:t> The Vissai Cement: </a:t>
            </a:r>
            <a:r>
              <a:rPr lang="en-US" altLang="en-US">
                <a:latin typeface="Arial" panose="020B0604020202020204" pitchFamily="34" charset="0"/>
                <a:cs typeface="Arial" panose="020B0604020202020204" pitchFamily="34" charset="0"/>
              </a:rPr>
              <a:t>This group is investing in modern technology, including automation and data analytics solutions, which could be the foundation for AI deployment soon.</a:t>
            </a:r>
            <a:endParaRPr lang="en-US" altLang="en-US" dirty="0">
              <a:latin typeface="Arial" panose="020B0604020202020204" pitchFamily="34" charset="0"/>
              <a:cs typeface="Arial" panose="020B0604020202020204" pitchFamily="34" charset="0"/>
            </a:endParaRPr>
          </a:p>
        </p:txBody>
      </p:sp>
      <p:pic>
        <p:nvPicPr>
          <p:cNvPr id="12" name="Picture 11"/>
          <p:cNvPicPr>
            <a:picLocks noChangeAspect="1"/>
          </p:cNvPicPr>
          <p:nvPr/>
        </p:nvPicPr>
        <p:blipFill>
          <a:blip r:embed="rId2"/>
          <a:stretch>
            <a:fillRect/>
          </a:stretch>
        </p:blipFill>
        <p:spPr>
          <a:xfrm>
            <a:off x="3054749" y="3486049"/>
            <a:ext cx="6151773" cy="3039442"/>
          </a:xfrm>
          <a:prstGeom prst="rect">
            <a:avLst/>
          </a:prstGeom>
        </p:spPr>
      </p:pic>
      <p:sp>
        <p:nvSpPr>
          <p:cNvPr id="13" name="Text 0"/>
          <p:cNvSpPr/>
          <p:nvPr/>
        </p:nvSpPr>
        <p:spPr>
          <a:xfrm>
            <a:off x="602990" y="553217"/>
            <a:ext cx="10927419" cy="622443"/>
          </a:xfrm>
          <a:prstGeom prst="rect">
            <a:avLst/>
          </a:prstGeom>
          <a:noFill/>
          <a:ln/>
        </p:spPr>
        <p:txBody>
          <a:bodyPr wrap="square" lIns="0" tIns="0" rIns="0" bIns="0" rtlCol="0" anchor="t"/>
          <a:lstStyle/>
          <a:p>
            <a:pPr algn="ctr">
              <a:lnSpc>
                <a:spcPts val="4625"/>
              </a:lnSpc>
            </a:pPr>
            <a:r>
              <a:rPr lang="en-US" sz="3200" b="1">
                <a:solidFill>
                  <a:schemeClr val="accent1">
                    <a:lumMod val="50000"/>
                  </a:schemeClr>
                </a:solidFill>
                <a:latin typeface="Arial" panose="020B0604020202020204" pitchFamily="34" charset="0"/>
                <a:ea typeface="Libre Baskerville" pitchFamily="34" charset="-122"/>
                <a:cs typeface="Arial" panose="020B0604020202020204" pitchFamily="34" charset="0"/>
              </a:rPr>
              <a:t>4. AUTOMATION AND CENTRAL CONTROL</a:t>
            </a:r>
            <a:endParaRPr lang="en-US" sz="3200" b="1" dirty="0">
              <a:solidFill>
                <a:schemeClr val="accent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217893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772ECC4-2110-F167-809D-4AB0EDACB992}"/>
              </a:ext>
            </a:extLst>
          </p:cNvPr>
          <p:cNvSpPr txBox="1"/>
          <p:nvPr/>
        </p:nvSpPr>
        <p:spPr>
          <a:xfrm>
            <a:off x="609431" y="1400810"/>
            <a:ext cx="5819078" cy="4823885"/>
          </a:xfrm>
          <a:prstGeom prst="rect">
            <a:avLst/>
          </a:prstGeom>
          <a:noFill/>
        </p:spPr>
        <p:txBody>
          <a:bodyPr wrap="square">
            <a:spAutoFit/>
          </a:bodyPr>
          <a:lstStyle/>
          <a:p>
            <a:pPr algn="just">
              <a:lnSpc>
                <a:spcPct val="115000"/>
              </a:lnSpc>
              <a:spcAft>
                <a:spcPts val="667"/>
              </a:spcAft>
            </a:pPr>
            <a:r>
              <a:rPr lang="en-US" b="1" kern="100" dirty="0">
                <a:latin typeface="Arial" panose="020B0604020202020204" pitchFamily="34" charset="0"/>
                <a:ea typeface="DengXian" panose="02010600030101010101" pitchFamily="2" charset="-122"/>
                <a:cs typeface="Arial" panose="020B0604020202020204" pitchFamily="34" charset="0"/>
              </a:rPr>
              <a:t>AI technology is popular in cement factories</a:t>
            </a:r>
            <a:endParaRPr lang="en-US" kern="100" dirty="0">
              <a:latin typeface="Arial" panose="020B0604020202020204" pitchFamily="34" charset="0"/>
              <a:ea typeface="DengXian" panose="02010600030101010101" pitchFamily="2" charset="-122"/>
              <a:cs typeface="Arial" panose="020B0604020202020204" pitchFamily="34" charset="0"/>
            </a:endParaRPr>
          </a:p>
          <a:p>
            <a:pPr marL="285739" indent="-285739" algn="just">
              <a:lnSpc>
                <a:spcPct val="115000"/>
              </a:lnSpc>
              <a:spcAft>
                <a:spcPts val="667"/>
              </a:spcAft>
              <a:buSzPts val="1000"/>
              <a:buFont typeface="Symbol" panose="05050102010706020507" pitchFamily="18" charset="2"/>
              <a:buChar char=""/>
              <a:tabLst>
                <a:tab pos="380985" algn="l"/>
              </a:tabLst>
            </a:pPr>
            <a:r>
              <a:rPr lang="en-US" sz="1600" b="1" kern="100" dirty="0">
                <a:latin typeface="Arial" panose="020B0604020202020204" pitchFamily="34" charset="0"/>
                <a:ea typeface="DengXian" panose="02010600030101010101" pitchFamily="2" charset="-122"/>
                <a:cs typeface="Arial" panose="020B0604020202020204" pitchFamily="34" charset="0"/>
              </a:rPr>
              <a:t>Machine Learning - ML</a:t>
            </a:r>
            <a:r>
              <a:rPr lang="en-US" sz="1600" kern="100" dirty="0">
                <a:latin typeface="Arial" panose="020B0604020202020204" pitchFamily="34" charset="0"/>
                <a:ea typeface="DengXian" panose="02010600030101010101" pitchFamily="2" charset="-122"/>
                <a:cs typeface="Arial" panose="020B0604020202020204" pitchFamily="34" charset="0"/>
              </a:rPr>
              <a:t>: Use algorithms like Gradient Boosting and Neural Networks to predict product quality or optimize processes.</a:t>
            </a:r>
          </a:p>
          <a:p>
            <a:pPr marL="285739" indent="-285739" algn="just">
              <a:lnSpc>
                <a:spcPct val="115000"/>
              </a:lnSpc>
              <a:spcAft>
                <a:spcPts val="667"/>
              </a:spcAft>
              <a:buSzPts val="1000"/>
              <a:buFont typeface="Symbol" panose="05050102010706020507" pitchFamily="18" charset="2"/>
              <a:buChar char=""/>
              <a:tabLst>
                <a:tab pos="380985" algn="l"/>
              </a:tabLst>
            </a:pPr>
            <a:r>
              <a:rPr lang="en-US" sz="1600" b="1" kern="100" dirty="0">
                <a:latin typeface="Arial" panose="020B0604020202020204" pitchFamily="34" charset="0"/>
                <a:ea typeface="DengXian" panose="02010600030101010101" pitchFamily="2" charset="-122"/>
                <a:cs typeface="Arial" panose="020B0604020202020204" pitchFamily="34" charset="0"/>
              </a:rPr>
              <a:t>Artificial Neural Networks - ANN</a:t>
            </a:r>
            <a:r>
              <a:rPr lang="en-US" sz="1600" kern="100" dirty="0">
                <a:latin typeface="Arial" panose="020B0604020202020204" pitchFamily="34" charset="0"/>
                <a:ea typeface="DengXian" panose="02010600030101010101" pitchFamily="2" charset="-122"/>
                <a:cs typeface="Arial" panose="020B0604020202020204" pitchFamily="34" charset="0"/>
              </a:rPr>
              <a:t>: Applied to simulate complex processes such as clinker firing or cement grinding.</a:t>
            </a:r>
          </a:p>
          <a:p>
            <a:pPr marL="285739" indent="-285739" algn="just">
              <a:lnSpc>
                <a:spcPct val="115000"/>
              </a:lnSpc>
              <a:spcAft>
                <a:spcPts val="667"/>
              </a:spcAft>
              <a:buSzPts val="1000"/>
              <a:buFont typeface="Symbol" panose="05050102010706020507" pitchFamily="18" charset="2"/>
              <a:buChar char=""/>
              <a:tabLst>
                <a:tab pos="380985" algn="l"/>
              </a:tabLst>
            </a:pPr>
            <a:r>
              <a:rPr lang="en-US" sz="1600" b="1" kern="100" dirty="0">
                <a:latin typeface="Arial" panose="020B0604020202020204" pitchFamily="34" charset="0"/>
                <a:ea typeface="DengXian" panose="02010600030101010101" pitchFamily="2" charset="-122"/>
                <a:cs typeface="Arial" panose="020B0604020202020204" pitchFamily="34" charset="0"/>
              </a:rPr>
              <a:t>Advanced Process Control - APC</a:t>
            </a:r>
            <a:r>
              <a:rPr lang="en-US" sz="1600" kern="100" dirty="0">
                <a:latin typeface="Arial" panose="020B0604020202020204" pitchFamily="34" charset="0"/>
                <a:ea typeface="DengXian" panose="02010600030101010101" pitchFamily="2" charset="-122"/>
                <a:cs typeface="Arial" panose="020B0604020202020204" pitchFamily="34" charset="0"/>
              </a:rPr>
              <a:t>: Combine AI with traditional control systems to automate operational decisions.</a:t>
            </a:r>
          </a:p>
          <a:p>
            <a:pPr marL="285739" indent="-285739" algn="just">
              <a:lnSpc>
                <a:spcPct val="115000"/>
              </a:lnSpc>
              <a:spcAft>
                <a:spcPts val="667"/>
              </a:spcAft>
              <a:buSzPts val="1000"/>
              <a:buFont typeface="Symbol" panose="05050102010706020507" pitchFamily="18" charset="2"/>
              <a:buChar char=""/>
              <a:tabLst>
                <a:tab pos="380985" algn="l"/>
              </a:tabLst>
            </a:pPr>
            <a:r>
              <a:rPr lang="en-US" sz="1600" b="1" kern="100" dirty="0">
                <a:latin typeface="Arial" panose="020B0604020202020204" pitchFamily="34" charset="0"/>
                <a:ea typeface="DengXian" panose="02010600030101010101" pitchFamily="2" charset="-122"/>
                <a:cs typeface="Arial" panose="020B0604020202020204" pitchFamily="34" charset="0"/>
              </a:rPr>
              <a:t>IoT</a:t>
            </a:r>
            <a:r>
              <a:rPr lang="en-US" sz="1600" kern="100" dirty="0">
                <a:latin typeface="Arial" panose="020B0604020202020204" pitchFamily="34" charset="0"/>
                <a:ea typeface="DengXian" panose="02010600030101010101" pitchFamily="2" charset="-122"/>
                <a:cs typeface="Arial" panose="020B0604020202020204" pitchFamily="34" charset="0"/>
              </a:rPr>
              <a:t>: Connect sensors and devices in the factory to collect Big Data, providing a platform for AI analysis.</a:t>
            </a:r>
          </a:p>
          <a:p>
            <a:pPr marL="285739" indent="-285739" algn="just">
              <a:lnSpc>
                <a:spcPct val="115000"/>
              </a:lnSpc>
              <a:spcAft>
                <a:spcPts val="667"/>
              </a:spcAft>
              <a:buSzPts val="1000"/>
              <a:buFont typeface="Symbol" panose="05050102010706020507" pitchFamily="18" charset="2"/>
              <a:buChar char=""/>
              <a:tabLst>
                <a:tab pos="380985" algn="l"/>
              </a:tabLst>
            </a:pPr>
            <a:r>
              <a:rPr lang="en-US" sz="1600" b="1" kern="100" dirty="0">
                <a:latin typeface="Arial" panose="020B0604020202020204" pitchFamily="34" charset="0"/>
                <a:ea typeface="DengXian" panose="02010600030101010101" pitchFamily="2" charset="-122"/>
                <a:cs typeface="Arial" panose="020B0604020202020204" pitchFamily="34" charset="0"/>
              </a:rPr>
              <a:t>Digital Twin</a:t>
            </a:r>
            <a:r>
              <a:rPr lang="en-US" sz="1600" kern="100" dirty="0">
                <a:latin typeface="Arial" panose="020B0604020202020204" pitchFamily="34" charset="0"/>
                <a:ea typeface="DengXian" panose="02010600030101010101" pitchFamily="2" charset="-122"/>
                <a:cs typeface="Arial" panose="020B0604020202020204" pitchFamily="34" charset="0"/>
              </a:rPr>
              <a:t>: Create digital models of rotary kilns, mills or entire production lines for testing and optimization without affecting actual operations.</a:t>
            </a:r>
          </a:p>
        </p:txBody>
      </p:sp>
      <p:pic>
        <p:nvPicPr>
          <p:cNvPr id="5" name="Picture 4">
            <a:extLst>
              <a:ext uri="{FF2B5EF4-FFF2-40B4-BE49-F238E27FC236}">
                <a16:creationId xmlns:a16="http://schemas.microsoft.com/office/drawing/2014/main" id="{CFAE1559-C5C3-227F-D7FC-2B320E45270E}"/>
              </a:ext>
            </a:extLst>
          </p:cNvPr>
          <p:cNvPicPr>
            <a:picLocks noChangeAspect="1"/>
          </p:cNvPicPr>
          <p:nvPr/>
        </p:nvPicPr>
        <p:blipFill>
          <a:blip r:embed="rId2"/>
          <a:stretch>
            <a:fillRect/>
          </a:stretch>
        </p:blipFill>
        <p:spPr>
          <a:xfrm>
            <a:off x="6694879" y="1534863"/>
            <a:ext cx="4901753" cy="3369646"/>
          </a:xfrm>
          <a:prstGeom prst="rect">
            <a:avLst/>
          </a:prstGeom>
        </p:spPr>
      </p:pic>
      <p:sp>
        <p:nvSpPr>
          <p:cNvPr id="4" name="Text 0"/>
          <p:cNvSpPr/>
          <p:nvPr/>
        </p:nvSpPr>
        <p:spPr>
          <a:xfrm>
            <a:off x="602990" y="553217"/>
            <a:ext cx="10927419" cy="622443"/>
          </a:xfrm>
          <a:prstGeom prst="rect">
            <a:avLst/>
          </a:prstGeom>
          <a:noFill/>
          <a:ln/>
        </p:spPr>
        <p:txBody>
          <a:bodyPr wrap="square" lIns="0" tIns="0" rIns="0" bIns="0" rtlCol="0" anchor="t"/>
          <a:lstStyle/>
          <a:p>
            <a:pPr algn="ctr">
              <a:lnSpc>
                <a:spcPts val="4625"/>
              </a:lnSpc>
            </a:pPr>
            <a:r>
              <a:rPr lang="en-US" sz="3200" b="1">
                <a:solidFill>
                  <a:schemeClr val="accent1">
                    <a:lumMod val="50000"/>
                  </a:schemeClr>
                </a:solidFill>
                <a:latin typeface="Arial" panose="020B0604020202020204" pitchFamily="34" charset="0"/>
                <a:ea typeface="Libre Baskerville" pitchFamily="34" charset="-122"/>
                <a:cs typeface="Arial" panose="020B0604020202020204" pitchFamily="34" charset="0"/>
              </a:rPr>
              <a:t>4. AUTOMATION AND CENTRAL CONTROL</a:t>
            </a:r>
            <a:endParaRPr lang="en-US" sz="3200" b="1" dirty="0">
              <a:solidFill>
                <a:schemeClr val="accent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927223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0"/>
          <p:cNvSpPr/>
          <p:nvPr/>
        </p:nvSpPr>
        <p:spPr>
          <a:xfrm>
            <a:off x="-10328" y="573279"/>
            <a:ext cx="12192000" cy="590649"/>
          </a:xfrm>
          <a:prstGeom prst="rect">
            <a:avLst/>
          </a:prstGeom>
          <a:noFill/>
          <a:ln/>
        </p:spPr>
        <p:txBody>
          <a:bodyPr wrap="none" lIns="0" tIns="0" rIns="0" bIns="0" rtlCol="0" anchor="t"/>
          <a:lstStyle/>
          <a:p>
            <a:pPr algn="ctr">
              <a:lnSpc>
                <a:spcPts val="4625"/>
              </a:lnSpc>
            </a:pPr>
            <a:r>
              <a:rPr lang="en-US" sz="3200" b="1">
                <a:solidFill>
                  <a:schemeClr val="accent1">
                    <a:lumMod val="50000"/>
                  </a:schemeClr>
                </a:solidFill>
                <a:latin typeface="Arial" panose="020B0604020202020204" pitchFamily="34" charset="0"/>
                <a:ea typeface="Libre Baskerville" pitchFamily="34" charset="-122"/>
                <a:cs typeface="Arial" panose="020B0604020202020204" pitchFamily="34" charset="0"/>
              </a:rPr>
              <a:t>5. VERTICAL ROLLER MILL TECHNOLOGY</a:t>
            </a:r>
            <a:endParaRPr lang="en-US" sz="3200" b="1" dirty="0">
              <a:solidFill>
                <a:schemeClr val="accent1">
                  <a:lumMod val="50000"/>
                </a:schemeClr>
              </a:solidFill>
              <a:latin typeface="Arial" panose="020B0604020202020204" pitchFamily="34" charset="0"/>
              <a:cs typeface="Arial" panose="020B0604020202020204" pitchFamily="34" charset="0"/>
            </a:endParaRPr>
          </a:p>
        </p:txBody>
      </p:sp>
      <p:pic>
        <p:nvPicPr>
          <p:cNvPr id="4" name="Image 1" descr="preencoded.png"/>
          <p:cNvPicPr>
            <a:picLocks noChangeAspect="1"/>
          </p:cNvPicPr>
          <p:nvPr/>
        </p:nvPicPr>
        <p:blipFill>
          <a:blip r:embed="rId3"/>
          <a:stretch>
            <a:fillRect/>
          </a:stretch>
        </p:blipFill>
        <p:spPr>
          <a:xfrm>
            <a:off x="661492" y="1604963"/>
            <a:ext cx="945058" cy="1134070"/>
          </a:xfrm>
          <a:prstGeom prst="rect">
            <a:avLst/>
          </a:prstGeom>
        </p:spPr>
      </p:pic>
      <p:sp>
        <p:nvSpPr>
          <p:cNvPr id="5" name="Text 1"/>
          <p:cNvSpPr/>
          <p:nvPr/>
        </p:nvSpPr>
        <p:spPr>
          <a:xfrm>
            <a:off x="1890019" y="1793974"/>
            <a:ext cx="2362696" cy="295275"/>
          </a:xfrm>
          <a:prstGeom prst="rect">
            <a:avLst/>
          </a:prstGeom>
          <a:noFill/>
          <a:ln/>
        </p:spPr>
        <p:txBody>
          <a:bodyPr wrap="none" lIns="0" tIns="0" rIns="0" bIns="0" rtlCol="0" anchor="t"/>
          <a:lstStyle/>
          <a:p>
            <a:pPr>
              <a:lnSpc>
                <a:spcPts val="2292"/>
              </a:lnSpc>
            </a:pPr>
            <a:r>
              <a:rPr lang="en-US" sz="2400">
                <a:latin typeface="Arial" panose="020B0604020202020204" pitchFamily="34" charset="0"/>
                <a:ea typeface="Libre Baskerville" pitchFamily="34" charset="-122"/>
                <a:cs typeface="Arial" panose="020B0604020202020204" pitchFamily="34" charset="0"/>
              </a:rPr>
              <a:t>Convert</a:t>
            </a:r>
            <a:endParaRPr lang="en-US" sz="2400" dirty="0">
              <a:latin typeface="Arial" panose="020B0604020202020204" pitchFamily="34" charset="0"/>
              <a:cs typeface="Arial" panose="020B0604020202020204" pitchFamily="34" charset="0"/>
            </a:endParaRPr>
          </a:p>
        </p:txBody>
      </p:sp>
      <p:sp>
        <p:nvSpPr>
          <p:cNvPr id="6" name="Text 2"/>
          <p:cNvSpPr/>
          <p:nvPr/>
        </p:nvSpPr>
        <p:spPr>
          <a:xfrm>
            <a:off x="1890019" y="2202657"/>
            <a:ext cx="5068491" cy="302419"/>
          </a:xfrm>
          <a:prstGeom prst="rect">
            <a:avLst/>
          </a:prstGeom>
          <a:noFill/>
          <a:ln/>
        </p:spPr>
        <p:txBody>
          <a:bodyPr wrap="none" lIns="0" tIns="0" rIns="0" bIns="0" rtlCol="0" anchor="t"/>
          <a:lstStyle/>
          <a:p>
            <a:pPr>
              <a:lnSpc>
                <a:spcPts val="2375"/>
              </a:lnSpc>
            </a:pPr>
            <a:r>
              <a:rPr lang="en-US" sz="1600">
                <a:latin typeface="Arial" panose="020B0604020202020204" pitchFamily="34" charset="0"/>
                <a:ea typeface="DM Sans" pitchFamily="34" charset="-122"/>
                <a:cs typeface="Arial" panose="020B0604020202020204" pitchFamily="34" charset="0"/>
              </a:rPr>
              <a:t>From ball mill to vertical roller mill</a:t>
            </a:r>
            <a:endParaRPr lang="en-US" sz="1600" dirty="0">
              <a:latin typeface="Arial" panose="020B0604020202020204" pitchFamily="34" charset="0"/>
              <a:cs typeface="Arial" panose="020B0604020202020204" pitchFamily="34" charset="0"/>
            </a:endParaRPr>
          </a:p>
        </p:txBody>
      </p:sp>
      <p:pic>
        <p:nvPicPr>
          <p:cNvPr id="7" name="Image 2" descr="preencoded.png"/>
          <p:cNvPicPr>
            <a:picLocks noChangeAspect="1"/>
          </p:cNvPicPr>
          <p:nvPr/>
        </p:nvPicPr>
        <p:blipFill>
          <a:blip r:embed="rId4"/>
          <a:stretch>
            <a:fillRect/>
          </a:stretch>
        </p:blipFill>
        <p:spPr>
          <a:xfrm>
            <a:off x="661492" y="2739033"/>
            <a:ext cx="945058" cy="1134070"/>
          </a:xfrm>
          <a:prstGeom prst="rect">
            <a:avLst/>
          </a:prstGeom>
        </p:spPr>
      </p:pic>
      <p:sp>
        <p:nvSpPr>
          <p:cNvPr id="8" name="Text 3"/>
          <p:cNvSpPr/>
          <p:nvPr/>
        </p:nvSpPr>
        <p:spPr>
          <a:xfrm>
            <a:off x="1890019" y="2928044"/>
            <a:ext cx="2362696" cy="295275"/>
          </a:xfrm>
          <a:prstGeom prst="rect">
            <a:avLst/>
          </a:prstGeom>
          <a:noFill/>
          <a:ln/>
        </p:spPr>
        <p:txBody>
          <a:bodyPr wrap="none" lIns="0" tIns="0" rIns="0" bIns="0" rtlCol="0" anchor="t"/>
          <a:lstStyle/>
          <a:p>
            <a:pPr>
              <a:lnSpc>
                <a:spcPts val="2292"/>
              </a:lnSpc>
            </a:pPr>
            <a:r>
              <a:rPr lang="en-US" sz="2400">
                <a:latin typeface="Arial" panose="020B0604020202020204" pitchFamily="34" charset="0"/>
                <a:ea typeface="Libre Baskerville" pitchFamily="34" charset="-122"/>
                <a:cs typeface="Arial" panose="020B0604020202020204" pitchFamily="34" charset="0"/>
              </a:rPr>
              <a:t>Application</a:t>
            </a:r>
            <a:endParaRPr lang="en-US" sz="2400" dirty="0">
              <a:latin typeface="Arial" panose="020B0604020202020204" pitchFamily="34" charset="0"/>
              <a:cs typeface="Arial" panose="020B0604020202020204" pitchFamily="34" charset="0"/>
            </a:endParaRPr>
          </a:p>
        </p:txBody>
      </p:sp>
      <p:sp>
        <p:nvSpPr>
          <p:cNvPr id="9" name="Text 4"/>
          <p:cNvSpPr/>
          <p:nvPr/>
        </p:nvSpPr>
        <p:spPr>
          <a:xfrm>
            <a:off x="1890019" y="3336727"/>
            <a:ext cx="5068491" cy="302419"/>
          </a:xfrm>
          <a:prstGeom prst="rect">
            <a:avLst/>
          </a:prstGeom>
          <a:noFill/>
          <a:ln/>
        </p:spPr>
        <p:txBody>
          <a:bodyPr wrap="none" lIns="0" tIns="0" rIns="0" bIns="0" rtlCol="0" anchor="t"/>
          <a:lstStyle/>
          <a:p>
            <a:pPr>
              <a:lnSpc>
                <a:spcPts val="2375"/>
              </a:lnSpc>
            </a:pPr>
            <a:r>
              <a:rPr lang="en-US" sz="1600">
                <a:latin typeface="Arial" panose="020B0604020202020204" pitchFamily="34" charset="0"/>
                <a:ea typeface="DM Sans" pitchFamily="34" charset="-122"/>
                <a:cs typeface="Arial" panose="020B0604020202020204" pitchFamily="34" charset="0"/>
              </a:rPr>
              <a:t>Grinding of raw materials, coal and cement</a:t>
            </a:r>
            <a:endParaRPr lang="en-US" sz="1600" dirty="0">
              <a:latin typeface="Arial" panose="020B0604020202020204" pitchFamily="34" charset="0"/>
              <a:cs typeface="Arial" panose="020B0604020202020204" pitchFamily="34" charset="0"/>
            </a:endParaRPr>
          </a:p>
        </p:txBody>
      </p:sp>
      <p:pic>
        <p:nvPicPr>
          <p:cNvPr id="10" name="Image 3" descr="preencoded.png"/>
          <p:cNvPicPr>
            <a:picLocks noChangeAspect="1"/>
          </p:cNvPicPr>
          <p:nvPr/>
        </p:nvPicPr>
        <p:blipFill>
          <a:blip r:embed="rId5"/>
          <a:stretch>
            <a:fillRect/>
          </a:stretch>
        </p:blipFill>
        <p:spPr>
          <a:xfrm>
            <a:off x="661492" y="3873103"/>
            <a:ext cx="945058" cy="1134070"/>
          </a:xfrm>
          <a:prstGeom prst="rect">
            <a:avLst/>
          </a:prstGeom>
        </p:spPr>
      </p:pic>
      <p:sp>
        <p:nvSpPr>
          <p:cNvPr id="11" name="Text 5"/>
          <p:cNvSpPr/>
          <p:nvPr/>
        </p:nvSpPr>
        <p:spPr>
          <a:xfrm>
            <a:off x="1890019" y="4062115"/>
            <a:ext cx="2362696" cy="295275"/>
          </a:xfrm>
          <a:prstGeom prst="rect">
            <a:avLst/>
          </a:prstGeom>
          <a:noFill/>
          <a:ln/>
        </p:spPr>
        <p:txBody>
          <a:bodyPr wrap="none" lIns="0" tIns="0" rIns="0" bIns="0" rtlCol="0" anchor="t"/>
          <a:lstStyle/>
          <a:p>
            <a:pPr>
              <a:lnSpc>
                <a:spcPts val="2292"/>
              </a:lnSpc>
            </a:pPr>
            <a:r>
              <a:rPr lang="en-US" sz="2400">
                <a:latin typeface="Arial" panose="020B0604020202020204" pitchFamily="34" charset="0"/>
                <a:ea typeface="Libre Baskerville" pitchFamily="34" charset="-122"/>
                <a:cs typeface="Arial" panose="020B0604020202020204" pitchFamily="34" charset="0"/>
              </a:rPr>
              <a:t>Effective</a:t>
            </a:r>
            <a:endParaRPr lang="en-US" sz="2400" dirty="0">
              <a:latin typeface="Arial" panose="020B0604020202020204" pitchFamily="34" charset="0"/>
              <a:cs typeface="Arial" panose="020B0604020202020204" pitchFamily="34" charset="0"/>
            </a:endParaRPr>
          </a:p>
        </p:txBody>
      </p:sp>
      <p:sp>
        <p:nvSpPr>
          <p:cNvPr id="12" name="Text 6"/>
          <p:cNvSpPr/>
          <p:nvPr/>
        </p:nvSpPr>
        <p:spPr>
          <a:xfrm>
            <a:off x="1890019" y="4470797"/>
            <a:ext cx="5068491" cy="302419"/>
          </a:xfrm>
          <a:prstGeom prst="rect">
            <a:avLst/>
          </a:prstGeom>
          <a:noFill/>
          <a:ln/>
        </p:spPr>
        <p:txBody>
          <a:bodyPr wrap="none" lIns="0" tIns="0" rIns="0" bIns="0" rtlCol="0" anchor="t"/>
          <a:lstStyle/>
          <a:p>
            <a:pPr>
              <a:lnSpc>
                <a:spcPts val="2375"/>
              </a:lnSpc>
            </a:pPr>
            <a:r>
              <a:rPr lang="en-US" sz="1600">
                <a:latin typeface="Arial" panose="020B0604020202020204" pitchFamily="34" charset="0"/>
                <a:ea typeface="DM Sans" pitchFamily="34" charset="-122"/>
                <a:cs typeface="Arial" panose="020B0604020202020204" pitchFamily="34" charset="0"/>
              </a:rPr>
              <a:t>Saving electricity and increase grinding efficiency</a:t>
            </a:r>
            <a:endParaRPr lang="en-US" sz="1600" dirty="0">
              <a:latin typeface="Arial" panose="020B0604020202020204" pitchFamily="34" charset="0"/>
              <a:cs typeface="Arial" panose="020B0604020202020204" pitchFamily="34" charset="0"/>
            </a:endParaRPr>
          </a:p>
        </p:txBody>
      </p:sp>
      <p:sp>
        <p:nvSpPr>
          <p:cNvPr id="13" name="Text 7"/>
          <p:cNvSpPr/>
          <p:nvPr/>
        </p:nvSpPr>
        <p:spPr>
          <a:xfrm>
            <a:off x="6958510" y="2316062"/>
            <a:ext cx="3817256" cy="907257"/>
          </a:xfrm>
          <a:prstGeom prst="rect">
            <a:avLst/>
          </a:prstGeom>
          <a:noFill/>
          <a:ln/>
        </p:spPr>
        <p:txBody>
          <a:bodyPr wrap="square" lIns="0" tIns="0" rIns="0" bIns="0" rtlCol="0" anchor="t"/>
          <a:lstStyle/>
          <a:p>
            <a:pPr algn="just">
              <a:lnSpc>
                <a:spcPts val="2375"/>
              </a:lnSpc>
            </a:pPr>
            <a:r>
              <a:rPr lang="en-US">
                <a:latin typeface="Arial" panose="020B0604020202020204" pitchFamily="34" charset="0"/>
                <a:ea typeface="DM Sans" pitchFamily="34" charset="-122"/>
                <a:cs typeface="Arial" panose="020B0604020202020204" pitchFamily="34" charset="0"/>
              </a:rPr>
              <a:t>Many factories have switched from ball mills to vertical roller mills for grinding raw materials, coal, and cement. This technology saves electricity and increases grinding efficiency.</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961541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0"/>
          <p:cNvSpPr/>
          <p:nvPr/>
        </p:nvSpPr>
        <p:spPr>
          <a:xfrm>
            <a:off x="607120" y="624852"/>
            <a:ext cx="10989136" cy="542032"/>
          </a:xfrm>
          <a:prstGeom prst="rect">
            <a:avLst/>
          </a:prstGeom>
          <a:noFill/>
          <a:ln/>
        </p:spPr>
        <p:txBody>
          <a:bodyPr wrap="none" lIns="0" tIns="0" rIns="0" bIns="0" rtlCol="0" anchor="t"/>
          <a:lstStyle/>
          <a:p>
            <a:pPr algn="ctr">
              <a:lnSpc>
                <a:spcPts val="4250"/>
              </a:lnSpc>
            </a:pPr>
            <a:r>
              <a:rPr lang="en-US" sz="3200" b="1">
                <a:solidFill>
                  <a:schemeClr val="accent1">
                    <a:lumMod val="50000"/>
                  </a:schemeClr>
                </a:solidFill>
                <a:latin typeface="Arial" panose="020B0604020202020204" pitchFamily="34" charset="0"/>
                <a:ea typeface="Libre Baskerville" pitchFamily="34" charset="-122"/>
                <a:cs typeface="Arial" panose="020B0604020202020204" pitchFamily="34" charset="0"/>
              </a:rPr>
              <a:t>6. LARGE PRODUCTION LINE CAPACITY</a:t>
            </a:r>
            <a:endParaRPr lang="en-US" sz="3200" b="1" dirty="0">
              <a:solidFill>
                <a:schemeClr val="accent1">
                  <a:lumMod val="50000"/>
                </a:schemeClr>
              </a:solidFill>
              <a:latin typeface="Arial" panose="020B0604020202020204" pitchFamily="34" charset="0"/>
              <a:cs typeface="Arial" panose="020B0604020202020204" pitchFamily="34" charset="0"/>
            </a:endParaRPr>
          </a:p>
        </p:txBody>
      </p:sp>
      <p:sp>
        <p:nvSpPr>
          <p:cNvPr id="4" name="Text 1"/>
          <p:cNvSpPr/>
          <p:nvPr/>
        </p:nvSpPr>
        <p:spPr>
          <a:xfrm>
            <a:off x="2581062" y="1833846"/>
            <a:ext cx="7345390" cy="572393"/>
          </a:xfrm>
          <a:prstGeom prst="rect">
            <a:avLst/>
          </a:prstGeom>
          <a:noFill/>
          <a:ln/>
        </p:spPr>
        <p:txBody>
          <a:bodyPr wrap="none" lIns="0" tIns="0" rIns="0" bIns="0" rtlCol="0" anchor="t"/>
          <a:lstStyle/>
          <a:p>
            <a:pPr algn="ctr">
              <a:lnSpc>
                <a:spcPts val="4500"/>
              </a:lnSpc>
            </a:pPr>
            <a:r>
              <a:rPr lang="en-US" sz="4800" dirty="0">
                <a:latin typeface="Arial" panose="020B0604020202020204" pitchFamily="34" charset="0"/>
                <a:ea typeface="Libre Baskerville" pitchFamily="34" charset="-122"/>
                <a:cs typeface="Arial" panose="020B0604020202020204" pitchFamily="34" charset="0"/>
              </a:rPr>
              <a:t>4.000 - 6.000</a:t>
            </a:r>
            <a:endParaRPr lang="en-US" sz="4800" dirty="0">
              <a:latin typeface="Arial" panose="020B0604020202020204" pitchFamily="34" charset="0"/>
              <a:cs typeface="Arial" panose="020B0604020202020204" pitchFamily="34" charset="0"/>
            </a:endParaRPr>
          </a:p>
        </p:txBody>
      </p:sp>
      <p:sp>
        <p:nvSpPr>
          <p:cNvPr id="5" name="Text 2"/>
          <p:cNvSpPr/>
          <p:nvPr/>
        </p:nvSpPr>
        <p:spPr>
          <a:xfrm>
            <a:off x="5169545" y="2566675"/>
            <a:ext cx="2168426" cy="271066"/>
          </a:xfrm>
          <a:prstGeom prst="rect">
            <a:avLst/>
          </a:prstGeom>
          <a:noFill/>
          <a:ln/>
        </p:spPr>
        <p:txBody>
          <a:bodyPr wrap="none" lIns="0" tIns="0" rIns="0" bIns="0" rtlCol="0" anchor="t"/>
          <a:lstStyle/>
          <a:p>
            <a:pPr algn="ctr">
              <a:lnSpc>
                <a:spcPts val="2125"/>
              </a:lnSpc>
            </a:pPr>
            <a:r>
              <a:rPr lang="en-US" sz="2400">
                <a:latin typeface="Arial" panose="020B0604020202020204" pitchFamily="34" charset="0"/>
                <a:ea typeface="Libre Baskerville" pitchFamily="34" charset="-122"/>
                <a:cs typeface="Arial" panose="020B0604020202020204" pitchFamily="34" charset="0"/>
              </a:rPr>
              <a:t>Tons of Clinker/Day</a:t>
            </a:r>
            <a:endParaRPr lang="en-US" sz="2400" dirty="0">
              <a:latin typeface="Arial" panose="020B0604020202020204" pitchFamily="34" charset="0"/>
              <a:cs typeface="Arial" panose="020B0604020202020204" pitchFamily="34" charset="0"/>
            </a:endParaRPr>
          </a:p>
        </p:txBody>
      </p:sp>
      <p:sp>
        <p:nvSpPr>
          <p:cNvPr id="6" name="Text 3"/>
          <p:cNvSpPr/>
          <p:nvPr/>
        </p:nvSpPr>
        <p:spPr>
          <a:xfrm>
            <a:off x="3050877" y="2995002"/>
            <a:ext cx="6405761" cy="277416"/>
          </a:xfrm>
          <a:prstGeom prst="rect">
            <a:avLst/>
          </a:prstGeom>
          <a:noFill/>
          <a:ln/>
        </p:spPr>
        <p:txBody>
          <a:bodyPr wrap="none" lIns="0" tIns="0" rIns="0" bIns="0" rtlCol="0" anchor="t"/>
          <a:lstStyle/>
          <a:p>
            <a:pPr algn="ctr">
              <a:lnSpc>
                <a:spcPts val="2167"/>
              </a:lnSpc>
            </a:pPr>
            <a:r>
              <a:rPr lang="en-US">
                <a:latin typeface="Arial" panose="020B0604020202020204" pitchFamily="34" charset="0"/>
                <a:ea typeface="DM Sans" pitchFamily="34" charset="-122"/>
                <a:cs typeface="Arial" panose="020B0604020202020204" pitchFamily="34" charset="0"/>
              </a:rPr>
              <a:t>Typical capacity</a:t>
            </a:r>
            <a:endParaRPr lang="en-US" dirty="0">
              <a:latin typeface="Arial" panose="020B0604020202020204" pitchFamily="34" charset="0"/>
              <a:cs typeface="Arial" panose="020B0604020202020204" pitchFamily="34" charset="0"/>
            </a:endParaRPr>
          </a:p>
        </p:txBody>
      </p:sp>
      <p:sp>
        <p:nvSpPr>
          <p:cNvPr id="7" name="Text 4"/>
          <p:cNvSpPr/>
          <p:nvPr/>
        </p:nvSpPr>
        <p:spPr>
          <a:xfrm>
            <a:off x="2581062" y="3605297"/>
            <a:ext cx="7345390" cy="572393"/>
          </a:xfrm>
          <a:prstGeom prst="rect">
            <a:avLst/>
          </a:prstGeom>
          <a:noFill/>
          <a:ln/>
        </p:spPr>
        <p:txBody>
          <a:bodyPr wrap="none" lIns="0" tIns="0" rIns="0" bIns="0" rtlCol="0" anchor="t"/>
          <a:lstStyle/>
          <a:p>
            <a:pPr algn="ctr">
              <a:lnSpc>
                <a:spcPts val="4500"/>
              </a:lnSpc>
            </a:pPr>
            <a:r>
              <a:rPr lang="en-US" sz="3600">
                <a:latin typeface="Arial" panose="020B0604020202020204" pitchFamily="34" charset="0"/>
                <a:ea typeface="Libre Baskerville" pitchFamily="34" charset="-122"/>
                <a:cs typeface="Arial" panose="020B0604020202020204" pitchFamily="34" charset="0"/>
              </a:rPr>
              <a:t>International Standards</a:t>
            </a:r>
            <a:endParaRPr lang="en-US" sz="3600" dirty="0">
              <a:latin typeface="Arial" panose="020B0604020202020204" pitchFamily="34" charset="0"/>
              <a:cs typeface="Arial" panose="020B0604020202020204" pitchFamily="34" charset="0"/>
            </a:endParaRPr>
          </a:p>
        </p:txBody>
      </p:sp>
      <p:sp>
        <p:nvSpPr>
          <p:cNvPr id="8" name="Text 5"/>
          <p:cNvSpPr/>
          <p:nvPr/>
        </p:nvSpPr>
        <p:spPr>
          <a:xfrm>
            <a:off x="5169495" y="4250037"/>
            <a:ext cx="2168426" cy="271066"/>
          </a:xfrm>
          <a:prstGeom prst="rect">
            <a:avLst/>
          </a:prstGeom>
          <a:noFill/>
          <a:ln/>
        </p:spPr>
        <p:txBody>
          <a:bodyPr wrap="none" lIns="0" tIns="0" rIns="0" bIns="0" rtlCol="0" anchor="t"/>
          <a:lstStyle/>
          <a:p>
            <a:pPr algn="ctr">
              <a:lnSpc>
                <a:spcPts val="2125"/>
              </a:lnSpc>
            </a:pPr>
            <a:r>
              <a:rPr lang="en-US" sz="2400">
                <a:latin typeface="Arial" panose="020B0604020202020204" pitchFamily="34" charset="0"/>
                <a:ea typeface="Libre Baskerville" pitchFamily="34" charset="-122"/>
                <a:cs typeface="Arial" panose="020B0604020202020204" pitchFamily="34" charset="0"/>
              </a:rPr>
              <a:t>Design</a:t>
            </a:r>
            <a:endParaRPr lang="en-US" sz="2400" dirty="0">
              <a:latin typeface="Arial" panose="020B0604020202020204" pitchFamily="34" charset="0"/>
              <a:cs typeface="Arial" panose="020B0604020202020204" pitchFamily="34" charset="0"/>
            </a:endParaRPr>
          </a:p>
        </p:txBody>
      </p:sp>
      <p:sp>
        <p:nvSpPr>
          <p:cNvPr id="9" name="Text 6"/>
          <p:cNvSpPr/>
          <p:nvPr/>
        </p:nvSpPr>
        <p:spPr>
          <a:xfrm>
            <a:off x="3050877" y="4625183"/>
            <a:ext cx="6405761" cy="277416"/>
          </a:xfrm>
          <a:prstGeom prst="rect">
            <a:avLst/>
          </a:prstGeom>
          <a:noFill/>
          <a:ln/>
        </p:spPr>
        <p:txBody>
          <a:bodyPr wrap="none" lIns="0" tIns="0" rIns="0" bIns="0" rtlCol="0" anchor="t"/>
          <a:lstStyle/>
          <a:p>
            <a:pPr algn="ctr">
              <a:lnSpc>
                <a:spcPts val="2167"/>
              </a:lnSpc>
            </a:pPr>
            <a:r>
              <a:rPr lang="en-US" sz="1600">
                <a:latin typeface="Arial" panose="020B0604020202020204" pitchFamily="34" charset="0"/>
                <a:ea typeface="DM Sans" pitchFamily="34" charset="-122"/>
                <a:cs typeface="Arial" panose="020B0604020202020204" pitchFamily="34" charset="0"/>
              </a:rPr>
              <a:t>Suitable for needs</a:t>
            </a:r>
            <a:endParaRPr lang="en-US" sz="1600" dirty="0">
              <a:latin typeface="Arial" panose="020B0604020202020204" pitchFamily="34" charset="0"/>
              <a:cs typeface="Arial" panose="020B0604020202020204" pitchFamily="34" charset="0"/>
            </a:endParaRPr>
          </a:p>
        </p:txBody>
      </p:sp>
      <p:sp>
        <p:nvSpPr>
          <p:cNvPr id="10" name="Text 7"/>
          <p:cNvSpPr/>
          <p:nvPr/>
        </p:nvSpPr>
        <p:spPr>
          <a:xfrm>
            <a:off x="607119" y="5138481"/>
            <a:ext cx="10989137" cy="832247"/>
          </a:xfrm>
          <a:prstGeom prst="rect">
            <a:avLst/>
          </a:prstGeom>
          <a:noFill/>
          <a:ln/>
        </p:spPr>
        <p:txBody>
          <a:bodyPr wrap="square" lIns="0" tIns="0" rIns="0" bIns="0" rtlCol="0" anchor="t"/>
          <a:lstStyle/>
          <a:p>
            <a:pPr algn="just">
              <a:lnSpc>
                <a:spcPts val="2167"/>
              </a:lnSpc>
            </a:pPr>
            <a:r>
              <a:rPr lang="en-US">
                <a:latin typeface="Arial" panose="020B0604020202020204" pitchFamily="34" charset="0"/>
                <a:ea typeface="DM Sans" pitchFamily="34" charset="-122"/>
                <a:cs typeface="Arial" panose="020B0604020202020204" pitchFamily="34" charset="0"/>
              </a:rPr>
              <a:t>Modern production lines in Vietnam often have a capacity of 4,000 - 6,000 tons of clinker/day, even designed according to international standards, suitable for large domestic and export cement consumption needs.</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3431544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6D7F4C-04CE-5F3C-1B61-2C4387BE5EFB}"/>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7F0FA61A-54DF-AFE1-71AC-8638A7FA6F1A}"/>
              </a:ext>
            </a:extLst>
          </p:cNvPr>
          <p:cNvSpPr txBox="1">
            <a:spLocks/>
          </p:cNvSpPr>
          <p:nvPr/>
        </p:nvSpPr>
        <p:spPr>
          <a:xfrm>
            <a:off x="592281" y="414332"/>
            <a:ext cx="10290463"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1">
                    <a:lumMod val="50000"/>
                  </a:schemeClr>
                </a:solidFill>
                <a:latin typeface="Arial" panose="020B0604020202020204" pitchFamily="34" charset="0"/>
              </a:rPr>
              <a:t>7.</a:t>
            </a:r>
            <a:r>
              <a:rPr lang="vi-VN" dirty="0">
                <a:solidFill>
                  <a:schemeClr val="accent1">
                    <a:lumMod val="50000"/>
                  </a:schemeClr>
                </a:solidFill>
                <a:latin typeface="Arial" panose="020B0604020202020204" pitchFamily="34" charset="0"/>
              </a:rPr>
              <a:t> </a:t>
            </a:r>
            <a:r>
              <a:rPr lang="en-US" dirty="0">
                <a:solidFill>
                  <a:schemeClr val="accent1">
                    <a:lumMod val="50000"/>
                  </a:schemeClr>
                </a:solidFill>
                <a:latin typeface="Arial" panose="020B0604020202020204" pitchFamily="34" charset="0"/>
              </a:rPr>
              <a:t>A</a:t>
            </a:r>
            <a:r>
              <a:rPr lang="vi-VN" dirty="0">
                <a:solidFill>
                  <a:schemeClr val="accent1">
                    <a:lumMod val="50000"/>
                  </a:schemeClr>
                </a:solidFill>
                <a:latin typeface="Arial" panose="020B0604020202020204" pitchFamily="34" charset="0"/>
              </a:rPr>
              <a:t>UXILIARY SYSTEM</a:t>
            </a:r>
            <a:endParaRPr lang="en-US" sz="4400" dirty="0">
              <a:solidFill>
                <a:schemeClr val="accent1">
                  <a:lumMod val="50000"/>
                </a:schemeClr>
              </a:solidFill>
            </a:endParaRPr>
          </a:p>
        </p:txBody>
      </p:sp>
      <p:pic>
        <p:nvPicPr>
          <p:cNvPr id="6" name="Picture 2" descr="IMG_9174">
            <a:extLst>
              <a:ext uri="{FF2B5EF4-FFF2-40B4-BE49-F238E27FC236}">
                <a16:creationId xmlns:a16="http://schemas.microsoft.com/office/drawing/2014/main" id="{DDA683F2-2BD5-F93B-76A7-D34204E685EC}"/>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474624" y="3805642"/>
            <a:ext cx="2935774" cy="1836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Rectangle 18">
            <a:extLst>
              <a:ext uri="{FF2B5EF4-FFF2-40B4-BE49-F238E27FC236}">
                <a16:creationId xmlns:a16="http://schemas.microsoft.com/office/drawing/2014/main" id="{95BAB07D-32C7-39F4-A4D1-2A01BE3E8417}"/>
              </a:ext>
            </a:extLst>
          </p:cNvPr>
          <p:cNvSpPr>
            <a:spLocks noChangeArrowheads="1"/>
          </p:cNvSpPr>
          <p:nvPr/>
        </p:nvSpPr>
        <p:spPr bwMode="auto">
          <a:xfrm>
            <a:off x="504674" y="1345453"/>
            <a:ext cx="7671632" cy="48479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indent="-342900">
              <a:lnSpc>
                <a:spcPct val="150000"/>
              </a:lnSpc>
              <a:buAutoNum type="arabicPeriod"/>
            </a:pPr>
            <a:r>
              <a:rPr lang="en-US" sz="1600" b="1" dirty="0"/>
              <a:t>Power Supply System</a:t>
            </a:r>
          </a:p>
          <a:p>
            <a:pPr marL="747713" indent="-285750">
              <a:lnSpc>
                <a:spcPct val="150000"/>
              </a:lnSpc>
              <a:buFont typeface="Arial" panose="020B0604020202020204" pitchFamily="34" charset="0"/>
              <a:buChar char="•"/>
            </a:pPr>
            <a:r>
              <a:rPr lang="en-US" sz="1600" b="1" dirty="0"/>
              <a:t>Characteristics:</a:t>
            </a:r>
            <a:r>
              <a:rPr lang="en-US" sz="1600" dirty="0"/>
              <a:t> Supplies energy to all equipment in the plant, including rotary kilns, grinders, fans, lighting systems, and other auxiliary devices.</a:t>
            </a:r>
          </a:p>
          <a:p>
            <a:pPr marL="747713" indent="-285750">
              <a:lnSpc>
                <a:spcPct val="150000"/>
              </a:lnSpc>
              <a:buFont typeface="Arial" panose="020B0604020202020204" pitchFamily="34" charset="0"/>
              <a:buChar char="•"/>
            </a:pPr>
            <a:r>
              <a:rPr lang="en-US" sz="1600" b="1" dirty="0"/>
              <a:t>Features:</a:t>
            </a:r>
            <a:r>
              <a:rPr lang="en-US" sz="1600" dirty="0"/>
              <a:t> Ensures stable and reliable electricity distribution, especially in large plants with high-capacity equipment. Some plants use backup generators to maintain critical systems during grid power outages.</a:t>
            </a:r>
          </a:p>
          <a:p>
            <a:pPr>
              <a:lnSpc>
                <a:spcPct val="150000"/>
              </a:lnSpc>
            </a:pPr>
            <a:r>
              <a:rPr lang="en-US" sz="1600" b="1" dirty="0"/>
              <a:t>2. Compressed Air System</a:t>
            </a:r>
          </a:p>
          <a:p>
            <a:pPr marL="747713" indent="-285750">
              <a:lnSpc>
                <a:spcPct val="150000"/>
              </a:lnSpc>
              <a:buFont typeface="Arial" panose="020B0604020202020204" pitchFamily="34" charset="0"/>
              <a:buChar char="•"/>
            </a:pPr>
            <a:r>
              <a:rPr lang="en-US" sz="1600" b="1" dirty="0"/>
              <a:t>Characteristics:</a:t>
            </a:r>
            <a:r>
              <a:rPr lang="en-US" sz="1600" dirty="0"/>
              <a:t> Provides compressed air for control systems and operates automated equipment such as valves, pumps, and fans.</a:t>
            </a:r>
          </a:p>
          <a:p>
            <a:pPr marL="747713" indent="-285750">
              <a:lnSpc>
                <a:spcPct val="150000"/>
              </a:lnSpc>
              <a:buFont typeface="Arial" panose="020B0604020202020204" pitchFamily="34" charset="0"/>
              <a:buChar char="•"/>
            </a:pPr>
            <a:r>
              <a:rPr lang="en-US" sz="1600" b="1" dirty="0"/>
              <a:t>Features:</a:t>
            </a:r>
            <a:r>
              <a:rPr lang="en-US" sz="1600" dirty="0"/>
              <a:t> Compressed air systems in cement plants in Vietnam typically use high-capacity compressors (100–250 kW) capable of supplying stable compressed air. Energy savings are achieved by using variable frequency drives (VFDs) to control compressor power.</a:t>
            </a:r>
          </a:p>
        </p:txBody>
      </p:sp>
      <p:pic>
        <p:nvPicPr>
          <p:cNvPr id="3" name="Picture 2" descr="A large white panel with many buttons and switches&#10;&#10;AI-generated content may be incorrect.">
            <a:extLst>
              <a:ext uri="{FF2B5EF4-FFF2-40B4-BE49-F238E27FC236}">
                <a16:creationId xmlns:a16="http://schemas.microsoft.com/office/drawing/2014/main" id="{B185AB25-11B5-19C0-1235-B91E88E4CA83}"/>
              </a:ext>
            </a:extLst>
          </p:cNvPr>
          <p:cNvPicPr>
            <a:picLocks noChangeAspect="1"/>
          </p:cNvPicPr>
          <p:nvPr/>
        </p:nvPicPr>
        <p:blipFill>
          <a:blip r:embed="rId3"/>
          <a:stretch>
            <a:fillRect/>
          </a:stretch>
        </p:blipFill>
        <p:spPr>
          <a:xfrm>
            <a:off x="8503515" y="1345453"/>
            <a:ext cx="2877993" cy="2083547"/>
          </a:xfrm>
          <a:prstGeom prst="rect">
            <a:avLst/>
          </a:prstGeom>
        </p:spPr>
      </p:pic>
    </p:spTree>
    <p:extLst>
      <p:ext uri="{BB962C8B-B14F-4D97-AF65-F5344CB8AC3E}">
        <p14:creationId xmlns:p14="http://schemas.microsoft.com/office/powerpoint/2010/main" val="15923627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3478BFB-1599-F8A3-CA3C-22BF6DEEE9EB}"/>
              </a:ext>
            </a:extLst>
          </p:cNvPr>
          <p:cNvSpPr txBox="1">
            <a:spLocks/>
          </p:cNvSpPr>
          <p:nvPr/>
        </p:nvSpPr>
        <p:spPr>
          <a:xfrm>
            <a:off x="893617" y="358797"/>
            <a:ext cx="8988137"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1">
                    <a:lumMod val="50000"/>
                  </a:schemeClr>
                </a:solidFill>
                <a:latin typeface="Arial" panose="020B0604020202020204" pitchFamily="34" charset="0"/>
              </a:rPr>
              <a:t>7.</a:t>
            </a:r>
            <a:r>
              <a:rPr lang="vi-VN" dirty="0">
                <a:solidFill>
                  <a:schemeClr val="accent1">
                    <a:lumMod val="50000"/>
                  </a:schemeClr>
                </a:solidFill>
                <a:latin typeface="Arial" panose="020B0604020202020204" pitchFamily="34" charset="0"/>
              </a:rPr>
              <a:t> </a:t>
            </a:r>
            <a:r>
              <a:rPr lang="en-US" dirty="0">
                <a:solidFill>
                  <a:schemeClr val="accent1">
                    <a:lumMod val="50000"/>
                  </a:schemeClr>
                </a:solidFill>
                <a:latin typeface="Arial" panose="020B0604020202020204" pitchFamily="34" charset="0"/>
              </a:rPr>
              <a:t>A</a:t>
            </a:r>
            <a:r>
              <a:rPr lang="vi-VN" dirty="0">
                <a:solidFill>
                  <a:schemeClr val="accent1">
                    <a:lumMod val="50000"/>
                  </a:schemeClr>
                </a:solidFill>
                <a:latin typeface="Arial" panose="020B0604020202020204" pitchFamily="34" charset="0"/>
              </a:rPr>
              <a:t>UXILIARY SYSTEM</a:t>
            </a:r>
            <a:endParaRPr lang="en-US" sz="4400" dirty="0">
              <a:solidFill>
                <a:schemeClr val="accent1">
                  <a:lumMod val="50000"/>
                </a:schemeClr>
              </a:solidFill>
            </a:endParaRPr>
          </a:p>
        </p:txBody>
      </p:sp>
      <p:sp>
        <p:nvSpPr>
          <p:cNvPr id="26" name="Rectangle 22">
            <a:extLst>
              <a:ext uri="{FF2B5EF4-FFF2-40B4-BE49-F238E27FC236}">
                <a16:creationId xmlns:a16="http://schemas.microsoft.com/office/drawing/2014/main" id="{9D80C4FB-8F7B-8D81-E507-F0BFCD5D9A38}"/>
              </a:ext>
            </a:extLst>
          </p:cNvPr>
          <p:cNvSpPr>
            <a:spLocks noChangeArrowheads="1"/>
          </p:cNvSpPr>
          <p:nvPr/>
        </p:nvSpPr>
        <p:spPr bwMode="auto">
          <a:xfrm>
            <a:off x="533000" y="1212092"/>
            <a:ext cx="7277315" cy="50270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just">
              <a:lnSpc>
                <a:spcPct val="150000"/>
              </a:lnSpc>
            </a:pPr>
            <a:r>
              <a:rPr lang="en-US" b="1" dirty="0"/>
              <a:t>3. Water System</a:t>
            </a:r>
          </a:p>
          <a:p>
            <a:pPr marL="285750" indent="-285750" algn="just">
              <a:lnSpc>
                <a:spcPct val="150000"/>
              </a:lnSpc>
              <a:buFont typeface="Arial" panose="020B0604020202020204" pitchFamily="34" charset="0"/>
              <a:buChar char="•"/>
            </a:pPr>
            <a:r>
              <a:rPr lang="en-US" b="1" dirty="0"/>
              <a:t>Characteristics:</a:t>
            </a:r>
            <a:r>
              <a:rPr lang="en-US" dirty="0"/>
              <a:t> Supplies water for cooling, drying, equipment cleaning, and domestic use within the plant.</a:t>
            </a:r>
          </a:p>
          <a:p>
            <a:pPr marL="285750" indent="-285750" algn="just">
              <a:lnSpc>
                <a:spcPct val="150000"/>
              </a:lnSpc>
              <a:buFont typeface="Arial" panose="020B0604020202020204" pitchFamily="34" charset="0"/>
              <a:buChar char="•"/>
            </a:pPr>
            <a:r>
              <a:rPr lang="en-US" b="1" dirty="0"/>
              <a:t>Features:</a:t>
            </a:r>
            <a:r>
              <a:rPr lang="en-US" dirty="0"/>
              <a:t> Water systems in Vietnamese cement plants commonly reuse water from cooling processes and wastewater treatment, helping reduce costs and protect the environment.</a:t>
            </a:r>
          </a:p>
          <a:p>
            <a:pPr algn="just">
              <a:lnSpc>
                <a:spcPct val="150000"/>
              </a:lnSpc>
            </a:pPr>
            <a:r>
              <a:rPr lang="en-US" b="1" dirty="0"/>
              <a:t>4. Exhaust Gas and Dust Treatment System</a:t>
            </a:r>
          </a:p>
          <a:p>
            <a:pPr marL="285750" indent="-285750" algn="just">
              <a:lnSpc>
                <a:spcPct val="150000"/>
              </a:lnSpc>
              <a:buFont typeface="Arial" panose="020B0604020202020204" pitchFamily="34" charset="0"/>
              <a:buChar char="•"/>
            </a:pPr>
            <a:r>
              <a:rPr lang="en-US" b="1" dirty="0"/>
              <a:t>Characteristics:</a:t>
            </a:r>
            <a:r>
              <a:rPr lang="en-US" dirty="0"/>
              <a:t> Cement plants in Vietnam often use bag filters, cyclones, or exhaust fans to remove dust and gases generated during production.</a:t>
            </a:r>
          </a:p>
          <a:p>
            <a:pPr marL="285750" indent="-285750" algn="just">
              <a:lnSpc>
                <a:spcPct val="150000"/>
              </a:lnSpc>
              <a:buFont typeface="Arial" panose="020B0604020202020204" pitchFamily="34" charset="0"/>
              <a:buChar char="•"/>
            </a:pPr>
            <a:r>
              <a:rPr lang="en-US" b="1" dirty="0"/>
              <a:t>Features:</a:t>
            </a:r>
            <a:r>
              <a:rPr lang="en-US" dirty="0"/>
              <a:t> Ensures compliance with environmental regulations, reduces air pollution, and protects worker health.</a:t>
            </a:r>
          </a:p>
        </p:txBody>
      </p:sp>
      <p:pic>
        <p:nvPicPr>
          <p:cNvPr id="30" name="Picture 29" descr="A large metal structure with scaffolding&#10;&#10;AI-generated content may be incorrect.">
            <a:extLst>
              <a:ext uri="{FF2B5EF4-FFF2-40B4-BE49-F238E27FC236}">
                <a16:creationId xmlns:a16="http://schemas.microsoft.com/office/drawing/2014/main" id="{07B80072-6855-3AAF-E12B-8485B8877EFB}"/>
              </a:ext>
            </a:extLst>
          </p:cNvPr>
          <p:cNvPicPr>
            <a:picLocks noChangeAspect="1"/>
          </p:cNvPicPr>
          <p:nvPr/>
        </p:nvPicPr>
        <p:blipFill>
          <a:blip r:embed="rId2"/>
          <a:stretch>
            <a:fillRect/>
          </a:stretch>
        </p:blipFill>
        <p:spPr>
          <a:xfrm>
            <a:off x="8066439" y="2464028"/>
            <a:ext cx="3630630" cy="2708626"/>
          </a:xfrm>
          <a:prstGeom prst="rect">
            <a:avLst/>
          </a:prstGeom>
        </p:spPr>
      </p:pic>
    </p:spTree>
    <p:extLst>
      <p:ext uri="{BB962C8B-B14F-4D97-AF65-F5344CB8AC3E}">
        <p14:creationId xmlns:p14="http://schemas.microsoft.com/office/powerpoint/2010/main" val="107306737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97DB75-8370-55E2-E297-FD1A4AF9C1D9}"/>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FB00512A-A1D6-56B1-951F-9743DF6F2E71}"/>
              </a:ext>
            </a:extLst>
          </p:cNvPr>
          <p:cNvSpPr txBox="1">
            <a:spLocks/>
          </p:cNvSpPr>
          <p:nvPr/>
        </p:nvSpPr>
        <p:spPr>
          <a:xfrm>
            <a:off x="893617" y="358797"/>
            <a:ext cx="8988137"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1">
                    <a:lumMod val="50000"/>
                  </a:schemeClr>
                </a:solidFill>
                <a:latin typeface="Arial" panose="020B0604020202020204" pitchFamily="34" charset="0"/>
              </a:rPr>
              <a:t>7.</a:t>
            </a:r>
            <a:r>
              <a:rPr lang="vi-VN" dirty="0">
                <a:solidFill>
                  <a:schemeClr val="accent1">
                    <a:lumMod val="50000"/>
                  </a:schemeClr>
                </a:solidFill>
                <a:latin typeface="Arial" panose="020B0604020202020204" pitchFamily="34" charset="0"/>
              </a:rPr>
              <a:t> </a:t>
            </a:r>
            <a:r>
              <a:rPr lang="en-US" dirty="0">
                <a:solidFill>
                  <a:schemeClr val="accent1">
                    <a:lumMod val="50000"/>
                  </a:schemeClr>
                </a:solidFill>
                <a:latin typeface="Arial" panose="020B0604020202020204" pitchFamily="34" charset="0"/>
              </a:rPr>
              <a:t>A</a:t>
            </a:r>
            <a:r>
              <a:rPr lang="vi-VN" dirty="0">
                <a:solidFill>
                  <a:schemeClr val="accent1">
                    <a:lumMod val="50000"/>
                  </a:schemeClr>
                </a:solidFill>
                <a:latin typeface="Arial" panose="020B0604020202020204" pitchFamily="34" charset="0"/>
              </a:rPr>
              <a:t>UXILIARY SYSTEM</a:t>
            </a:r>
            <a:endParaRPr lang="en-US" sz="3200" dirty="0">
              <a:solidFill>
                <a:schemeClr val="accent1">
                  <a:lumMod val="50000"/>
                </a:schemeClr>
              </a:solidFill>
            </a:endParaRPr>
          </a:p>
        </p:txBody>
      </p:sp>
      <p:sp>
        <p:nvSpPr>
          <p:cNvPr id="2" name="Rectangle 1">
            <a:extLst>
              <a:ext uri="{FF2B5EF4-FFF2-40B4-BE49-F238E27FC236}">
                <a16:creationId xmlns:a16="http://schemas.microsoft.com/office/drawing/2014/main" id="{1E62A523-F6FC-D7C2-C57B-9B2BA7C47AC3}"/>
              </a:ext>
            </a:extLst>
          </p:cNvPr>
          <p:cNvSpPr>
            <a:spLocks noChangeArrowheads="1"/>
          </p:cNvSpPr>
          <p:nvPr/>
        </p:nvSpPr>
        <p:spPr bwMode="auto">
          <a:xfrm>
            <a:off x="274591" y="1491337"/>
            <a:ext cx="11917409" cy="4462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spcBef>
                <a:spcPts val="600"/>
              </a:spcBef>
              <a:spcAft>
                <a:spcPts val="600"/>
              </a:spcAft>
            </a:pPr>
            <a:r>
              <a:rPr lang="en-US" sz="1700" b="1" dirty="0"/>
              <a:t>5. Cooling System</a:t>
            </a:r>
          </a:p>
          <a:p>
            <a:pPr marL="285750" indent="-285750">
              <a:spcBef>
                <a:spcPts val="600"/>
              </a:spcBef>
              <a:spcAft>
                <a:spcPts val="600"/>
              </a:spcAft>
              <a:buFont typeface="Arial" panose="020B0604020202020204" pitchFamily="34" charset="0"/>
              <a:buChar char="•"/>
            </a:pPr>
            <a:r>
              <a:rPr lang="en-US" sz="1700" b="1" dirty="0"/>
              <a:t>Characteristics:</a:t>
            </a:r>
            <a:r>
              <a:rPr lang="en-US" sz="1700" dirty="0"/>
              <a:t> Responsible for cooling equipment such as rotary kilns, grinders, and other components in the plant.</a:t>
            </a:r>
          </a:p>
          <a:p>
            <a:pPr marL="285750" indent="-285750">
              <a:spcBef>
                <a:spcPts val="600"/>
              </a:spcBef>
              <a:spcAft>
                <a:spcPts val="600"/>
              </a:spcAft>
              <a:buFont typeface="Arial" panose="020B0604020202020204" pitchFamily="34" charset="0"/>
              <a:buChar char="•"/>
            </a:pPr>
            <a:r>
              <a:rPr lang="en-US" sz="1700" b="1" dirty="0"/>
              <a:t>Features:</a:t>
            </a:r>
            <a:r>
              <a:rPr lang="en-US" sz="1700" dirty="0"/>
              <a:t> Uses cooling water or cooling fans to maintain stable temperatures during production, reducing the risk of equipment failure and improving energy efficiency.</a:t>
            </a:r>
          </a:p>
          <a:p>
            <a:pPr>
              <a:spcBef>
                <a:spcPts val="600"/>
              </a:spcBef>
              <a:spcAft>
                <a:spcPts val="600"/>
              </a:spcAft>
            </a:pPr>
            <a:r>
              <a:rPr lang="en-US" sz="1700" b="1" dirty="0"/>
              <a:t>6. Automation and Control System</a:t>
            </a:r>
          </a:p>
          <a:p>
            <a:pPr marL="285750" indent="-285750">
              <a:spcBef>
                <a:spcPts val="600"/>
              </a:spcBef>
              <a:spcAft>
                <a:spcPts val="600"/>
              </a:spcAft>
              <a:buFont typeface="Arial" panose="020B0604020202020204" pitchFamily="34" charset="0"/>
              <a:buChar char="•"/>
            </a:pPr>
            <a:r>
              <a:rPr lang="en-US" sz="1700" b="1" dirty="0"/>
              <a:t>Characteristics:</a:t>
            </a:r>
            <a:r>
              <a:rPr lang="en-US" sz="1700" dirty="0"/>
              <a:t> Modern cement plants in Vietnam typically use automated control systems (PLC, SCADA) to monitor and manage production processes.</a:t>
            </a:r>
          </a:p>
          <a:p>
            <a:pPr marL="285750" indent="-285750">
              <a:spcBef>
                <a:spcPts val="600"/>
              </a:spcBef>
              <a:spcAft>
                <a:spcPts val="600"/>
              </a:spcAft>
              <a:buFont typeface="Arial" panose="020B0604020202020204" pitchFamily="34" charset="0"/>
              <a:buChar char="•"/>
            </a:pPr>
            <a:r>
              <a:rPr lang="en-US" sz="1700" b="1" dirty="0"/>
              <a:t>Features:</a:t>
            </a:r>
            <a:r>
              <a:rPr lang="en-US" sz="1700" dirty="0"/>
              <a:t> Enhances management efficiency, reduces incidents, and saves energy by adjusting operational parameters such as temperature, pressure, and flow rate.</a:t>
            </a:r>
          </a:p>
          <a:p>
            <a:pPr>
              <a:spcBef>
                <a:spcPts val="600"/>
              </a:spcBef>
              <a:spcAft>
                <a:spcPts val="600"/>
              </a:spcAft>
            </a:pPr>
            <a:r>
              <a:rPr lang="en-US" sz="1700" b="1" dirty="0"/>
              <a:t>7. Fuel System</a:t>
            </a:r>
          </a:p>
          <a:p>
            <a:pPr marL="285750" indent="-285750">
              <a:spcBef>
                <a:spcPts val="600"/>
              </a:spcBef>
              <a:spcAft>
                <a:spcPts val="600"/>
              </a:spcAft>
              <a:buFont typeface="Arial" panose="020B0604020202020204" pitchFamily="34" charset="0"/>
              <a:buChar char="•"/>
            </a:pPr>
            <a:r>
              <a:rPr lang="en-US" sz="1700" b="1" dirty="0"/>
              <a:t>Characteristics:</a:t>
            </a:r>
            <a:r>
              <a:rPr lang="en-US" sz="1700" dirty="0"/>
              <a:t> Uses coke or fuel oil (FO) as the main fuel for clinker burning in rotary kilns.</a:t>
            </a:r>
          </a:p>
          <a:p>
            <a:pPr marL="285750" indent="-285750">
              <a:spcBef>
                <a:spcPts val="600"/>
              </a:spcBef>
              <a:spcAft>
                <a:spcPts val="600"/>
              </a:spcAft>
              <a:buFont typeface="Arial" panose="020B0604020202020204" pitchFamily="34" charset="0"/>
              <a:buChar char="•"/>
            </a:pPr>
            <a:r>
              <a:rPr lang="en-US" sz="1700" b="1" dirty="0"/>
              <a:t>Features:</a:t>
            </a:r>
            <a:r>
              <a:rPr lang="en-US" sz="1700" dirty="0"/>
              <a:t> Fuel systems typically include fuel storage tanks and pumps to distribute fuel efficiently and economically.</a:t>
            </a:r>
          </a:p>
        </p:txBody>
      </p:sp>
    </p:spTree>
    <p:extLst>
      <p:ext uri="{BB962C8B-B14F-4D97-AF65-F5344CB8AC3E}">
        <p14:creationId xmlns:p14="http://schemas.microsoft.com/office/powerpoint/2010/main" val="26433231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670002-4784-BCEC-5824-A33671969246}"/>
              </a:ext>
            </a:extLst>
          </p:cNvPr>
          <p:cNvSpPr>
            <a:spLocks noGrp="1"/>
          </p:cNvSpPr>
          <p:nvPr>
            <p:ph type="title"/>
          </p:nvPr>
        </p:nvSpPr>
        <p:spPr>
          <a:xfrm>
            <a:off x="406399" y="566875"/>
            <a:ext cx="10972800" cy="495200"/>
          </a:xfrm>
        </p:spPr>
        <p:txBody>
          <a:bodyPr>
            <a:normAutofit fontScale="90000"/>
          </a:bodyPr>
          <a:lstStyle/>
          <a:p>
            <a:r>
              <a:rPr lang="en-US" dirty="0"/>
              <a:t>DISCUSSION</a:t>
            </a:r>
          </a:p>
        </p:txBody>
      </p:sp>
      <p:sp>
        <p:nvSpPr>
          <p:cNvPr id="3" name="TextBox 2">
            <a:extLst>
              <a:ext uri="{FF2B5EF4-FFF2-40B4-BE49-F238E27FC236}">
                <a16:creationId xmlns:a16="http://schemas.microsoft.com/office/drawing/2014/main" id="{76028E0D-BA41-0258-4DB1-0478CFF62364}"/>
              </a:ext>
            </a:extLst>
          </p:cNvPr>
          <p:cNvSpPr txBox="1"/>
          <p:nvPr/>
        </p:nvSpPr>
        <p:spPr>
          <a:xfrm>
            <a:off x="1087120" y="1567183"/>
            <a:ext cx="10292079" cy="1703030"/>
          </a:xfrm>
          <a:prstGeom prst="rect">
            <a:avLst/>
          </a:prstGeom>
          <a:noFill/>
        </p:spPr>
        <p:txBody>
          <a:bodyPr wrap="square">
            <a:spAutoFit/>
          </a:bodyPr>
          <a:lstStyle/>
          <a:p>
            <a:pPr>
              <a:lnSpc>
                <a:spcPct val="150000"/>
              </a:lnSpc>
              <a:buNone/>
            </a:pPr>
            <a:r>
              <a:rPr lang="en-US" b="1" dirty="0"/>
              <a:t>Question 1: </a:t>
            </a:r>
            <a:r>
              <a:rPr lang="en-US" dirty="0"/>
              <a:t>Based on the technological characteristics, please state the energy saving opportunities that can be applied to your factory.</a:t>
            </a:r>
          </a:p>
          <a:p>
            <a:pPr>
              <a:lnSpc>
                <a:spcPct val="150000"/>
              </a:lnSpc>
              <a:buNone/>
            </a:pPr>
            <a:r>
              <a:rPr lang="en-US" b="1" dirty="0"/>
              <a:t>Question 2: </a:t>
            </a:r>
            <a:r>
              <a:rPr lang="en-US" dirty="0"/>
              <a:t>Please review the factory's auxiliary system, find and make discoveries about the potential?</a:t>
            </a:r>
            <a:endParaRPr lang="vi-VN" dirty="0"/>
          </a:p>
        </p:txBody>
      </p:sp>
    </p:spTree>
    <p:extLst>
      <p:ext uri="{BB962C8B-B14F-4D97-AF65-F5344CB8AC3E}">
        <p14:creationId xmlns:p14="http://schemas.microsoft.com/office/powerpoint/2010/main" val="16248655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6641AF3-9A71-3CBC-13E9-EDFCBF6D4F1A}"/>
              </a:ext>
            </a:extLst>
          </p:cNvPr>
          <p:cNvSpPr>
            <a:spLocks noGrp="1"/>
          </p:cNvSpPr>
          <p:nvPr>
            <p:ph idx="1"/>
          </p:nvPr>
        </p:nvSpPr>
        <p:spPr>
          <a:xfrm>
            <a:off x="609600" y="2220090"/>
            <a:ext cx="10972800" cy="1892367"/>
          </a:xfrm>
        </p:spPr>
        <p:txBody>
          <a:bodyPr>
            <a:normAutofit/>
          </a:bodyPr>
          <a:lstStyle/>
          <a:p>
            <a:pPr marL="596900" indent="-457200">
              <a:lnSpc>
                <a:spcPct val="150000"/>
              </a:lnSpc>
              <a:buFont typeface="+mj-lt"/>
              <a:buAutoNum type="arabicPeriod"/>
            </a:pPr>
            <a:r>
              <a:rPr lang="en-US" b="1" dirty="0">
                <a:solidFill>
                  <a:schemeClr val="accent1">
                    <a:lumMod val="50000"/>
                  </a:schemeClr>
                </a:solidFill>
              </a:rPr>
              <a:t>INFORMATION ON TYPICAL TECHNOLOGICAL LINE CHARACTERISTICS</a:t>
            </a:r>
          </a:p>
          <a:p>
            <a:pPr marL="596900" indent="-457200">
              <a:lnSpc>
                <a:spcPct val="150000"/>
              </a:lnSpc>
              <a:buFont typeface="+mj-lt"/>
              <a:buAutoNum type="arabicPeriod"/>
            </a:pPr>
            <a:r>
              <a:rPr lang="en-US" b="1" dirty="0">
                <a:solidFill>
                  <a:schemeClr val="accent1">
                    <a:lumMod val="50000"/>
                  </a:schemeClr>
                </a:solidFill>
              </a:rPr>
              <a:t>SOME TECHNOLOGICAL LINE CHARACTERISTICS IN CEMENT PRODUCTION LINE</a:t>
            </a:r>
          </a:p>
        </p:txBody>
      </p:sp>
      <p:sp>
        <p:nvSpPr>
          <p:cNvPr id="7" name="TextBox 6">
            <a:extLst>
              <a:ext uri="{FF2B5EF4-FFF2-40B4-BE49-F238E27FC236}">
                <a16:creationId xmlns:a16="http://schemas.microsoft.com/office/drawing/2014/main" id="{2A423484-54DE-4C5D-B9EA-C990F402C25E}"/>
              </a:ext>
            </a:extLst>
          </p:cNvPr>
          <p:cNvSpPr txBox="1"/>
          <p:nvPr/>
        </p:nvSpPr>
        <p:spPr>
          <a:xfrm>
            <a:off x="3047082" y="418435"/>
            <a:ext cx="6097836" cy="683457"/>
          </a:xfrm>
          <a:prstGeom prst="rect">
            <a:avLst/>
          </a:prstGeom>
          <a:noFill/>
        </p:spPr>
        <p:txBody>
          <a:bodyPr wrap="square">
            <a:spAutoFit/>
          </a:bodyPr>
          <a:lstStyle/>
          <a:p>
            <a:pPr marL="0" indent="0" algn="ctr">
              <a:lnSpc>
                <a:spcPts val="5550"/>
              </a:lnSpc>
              <a:buNone/>
            </a:pPr>
            <a:r>
              <a:rPr lang="en-US" sz="1800" b="1" dirty="0">
                <a:solidFill>
                  <a:schemeClr val="accent1">
                    <a:lumMod val="50000"/>
                  </a:schemeClr>
                </a:solidFill>
                <a:ea typeface="Fraunces Extra Bold" pitchFamily="34" charset="-122"/>
                <a:cs typeface="Fraunces Extra Bold" pitchFamily="34" charset="-120"/>
              </a:rPr>
              <a:t>CONTENT</a:t>
            </a:r>
            <a:endParaRPr lang="en-US" sz="1800" dirty="0">
              <a:solidFill>
                <a:schemeClr val="accent1">
                  <a:lumMod val="50000"/>
                </a:schemeClr>
              </a:solidFill>
            </a:endParaRPr>
          </a:p>
        </p:txBody>
      </p:sp>
    </p:spTree>
    <p:extLst>
      <p:ext uri="{BB962C8B-B14F-4D97-AF65-F5344CB8AC3E}">
        <p14:creationId xmlns:p14="http://schemas.microsoft.com/office/powerpoint/2010/main" val="1974189506"/>
      </p:ext>
    </p:extLst>
  </p:cSld>
  <p:clrMapOvr>
    <a:masterClrMapping/>
  </p:clrMapOvr>
  <p:transition advClick="0"/>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marL="0" marR="0" lvl="0" indent="0" algn="ctr" defTabSz="914400" rtl="0" eaLnBrk="1" fontAlgn="auto" latinLnBrk="0" hangingPunct="1">
              <a:lnSpc>
                <a:spcPct val="100000"/>
              </a:lnSpc>
              <a:spcBef>
                <a:spcPts val="0"/>
              </a:spcBef>
              <a:spcAft>
                <a:spcPts val="0"/>
              </a:spcAft>
              <a:buClr>
                <a:srgbClr val="000000"/>
              </a:buClr>
              <a:buSzPts val="5200"/>
              <a:buFont typeface="Fira Sans Extra Condensed"/>
              <a:buNone/>
              <a:tabLst/>
              <a:defRPr/>
            </a:pPr>
            <a:r>
              <a:rPr kumimoji="0" lang="en-US" sz="48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rPr>
              <a:t>THANK YOU</a:t>
            </a:r>
          </a:p>
        </p:txBody>
      </p:sp>
    </p:spTree>
    <p:extLst>
      <p:ext uri="{BB962C8B-B14F-4D97-AF65-F5344CB8AC3E}">
        <p14:creationId xmlns:p14="http://schemas.microsoft.com/office/powerpoint/2010/main" val="8250189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3">
            <a:extLst>
              <a:ext uri="{FF2B5EF4-FFF2-40B4-BE49-F238E27FC236}">
                <a16:creationId xmlns:a16="http://schemas.microsoft.com/office/drawing/2014/main" id="{62AC2093-C44D-4081-B6FC-22E597AC368D}"/>
              </a:ext>
            </a:extLst>
          </p:cNvPr>
          <p:cNvSpPr>
            <a:spLocks noChangeArrowheads="1"/>
          </p:cNvSpPr>
          <p:nvPr/>
        </p:nvSpPr>
        <p:spPr bwMode="gray">
          <a:xfrm>
            <a:off x="1229033" y="2405763"/>
            <a:ext cx="9733934" cy="2362200"/>
          </a:xfrm>
          <a:prstGeom prst="roundRect">
            <a:avLst>
              <a:gd name="adj" fmla="val 10889"/>
            </a:avLst>
          </a:prstGeom>
          <a:solidFill>
            <a:schemeClr val="accent1">
              <a:lumMod val="20000"/>
              <a:lumOff val="80000"/>
            </a:schemeClr>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dirty="0"/>
          </a:p>
        </p:txBody>
      </p:sp>
      <p:sp>
        <p:nvSpPr>
          <p:cNvPr id="3" name="Text Box 12">
            <a:extLst>
              <a:ext uri="{FF2B5EF4-FFF2-40B4-BE49-F238E27FC236}">
                <a16:creationId xmlns:a16="http://schemas.microsoft.com/office/drawing/2014/main" id="{8D5FFF70-5D93-47C5-9780-12394E4B9FED}"/>
              </a:ext>
            </a:extLst>
          </p:cNvPr>
          <p:cNvSpPr txBox="1">
            <a:spLocks noChangeArrowheads="1"/>
          </p:cNvSpPr>
          <p:nvPr/>
        </p:nvSpPr>
        <p:spPr bwMode="auto">
          <a:xfrm>
            <a:off x="1558120" y="3048254"/>
            <a:ext cx="9075760"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r>
              <a:rPr lang="en-US" sz="3200" b="1" dirty="0"/>
              <a:t>I. INFORMATION ON TYPICAL TECHNOLOGICAL LINE CHARACTERISTICS</a:t>
            </a:r>
            <a:endParaRPr lang="en-US" sz="1600" b="1" dirty="0">
              <a:latin typeface="Times New Roman" pitchFamily="18" charset="0"/>
              <a:cs typeface="Times New Roman" pitchFamily="18" charset="0"/>
            </a:endParaRPr>
          </a:p>
        </p:txBody>
      </p:sp>
    </p:spTree>
    <p:extLst>
      <p:ext uri="{BB962C8B-B14F-4D97-AF65-F5344CB8AC3E}">
        <p14:creationId xmlns:p14="http://schemas.microsoft.com/office/powerpoint/2010/main" val="3480761853"/>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7DB49-32C9-4B0E-8AD6-82898D418854}"/>
              </a:ext>
            </a:extLst>
          </p:cNvPr>
          <p:cNvSpPr>
            <a:spLocks noGrp="1"/>
          </p:cNvSpPr>
          <p:nvPr>
            <p:ph type="title"/>
          </p:nvPr>
        </p:nvSpPr>
        <p:spPr>
          <a:xfrm>
            <a:off x="604521" y="517452"/>
            <a:ext cx="10972800" cy="676582"/>
          </a:xfrm>
        </p:spPr>
        <p:txBody>
          <a:bodyPr>
            <a:noAutofit/>
          </a:bodyPr>
          <a:lstStyle/>
          <a:p>
            <a:r>
              <a:rPr lang="en-US" sz="3200" dirty="0">
                <a:solidFill>
                  <a:schemeClr val="accent1">
                    <a:lumMod val="50000"/>
                  </a:schemeClr>
                </a:solidFill>
              </a:rPr>
              <a:t>GENERAL INFORMATION</a:t>
            </a:r>
            <a:endParaRPr lang="en-US" sz="2000" dirty="0">
              <a:solidFill>
                <a:schemeClr val="accent1">
                  <a:lumMod val="50000"/>
                </a:schemeClr>
              </a:solidFill>
            </a:endParaRPr>
          </a:p>
        </p:txBody>
      </p:sp>
      <p:sp>
        <p:nvSpPr>
          <p:cNvPr id="3" name="Rectangle 2">
            <a:extLst>
              <a:ext uri="{FF2B5EF4-FFF2-40B4-BE49-F238E27FC236}">
                <a16:creationId xmlns:a16="http://schemas.microsoft.com/office/drawing/2014/main" id="{5AC3D27C-E639-48AC-8C6C-B5176A7DDAD9}"/>
              </a:ext>
            </a:extLst>
          </p:cNvPr>
          <p:cNvSpPr/>
          <p:nvPr/>
        </p:nvSpPr>
        <p:spPr>
          <a:xfrm>
            <a:off x="604521" y="994966"/>
            <a:ext cx="11091610" cy="2400657"/>
          </a:xfrm>
          <a:prstGeom prst="rect">
            <a:avLst/>
          </a:prstGeom>
        </p:spPr>
        <p:txBody>
          <a:bodyPr wrap="square">
            <a:spAutoFit/>
          </a:bodyPr>
          <a:lstStyle/>
          <a:p>
            <a:pPr>
              <a:lnSpc>
                <a:spcPct val="150000"/>
              </a:lnSpc>
            </a:pPr>
            <a:endParaRPr lang="en-US" sz="2000" b="1">
              <a:latin typeface="+mn-lt"/>
            </a:endParaRPr>
          </a:p>
          <a:p>
            <a:pPr marL="342900" indent="-342900">
              <a:lnSpc>
                <a:spcPct val="150000"/>
              </a:lnSpc>
              <a:buFont typeface="Wingdings" pitchFamily="2" charset="2"/>
              <a:buChar char="v"/>
            </a:pPr>
            <a:r>
              <a:rPr lang="en-US" sz="2000">
                <a:latin typeface="+mn-lt"/>
                <a:ea typeface="Times New Roman" panose="02020603050405020304" pitchFamily="18" charset="0"/>
                <a:cs typeface="Times New Roman" panose="02020603050405020304" pitchFamily="18" charset="0"/>
              </a:rPr>
              <a:t>Main production field: Cement and clinker production</a:t>
            </a:r>
          </a:p>
          <a:p>
            <a:pPr marL="342900" indent="-342900">
              <a:lnSpc>
                <a:spcPct val="150000"/>
              </a:lnSpc>
              <a:buFont typeface="Wingdings" pitchFamily="2" charset="2"/>
              <a:buChar char="v"/>
            </a:pPr>
            <a:r>
              <a:rPr lang="en-US" sz="2000">
                <a:latin typeface="+mn-lt"/>
                <a:ea typeface="Times New Roman" panose="02020603050405020304" pitchFamily="18" charset="0"/>
                <a:cs typeface="Times New Roman" panose="02020603050405020304" pitchFamily="18" charset="0"/>
              </a:rPr>
              <a:t>Main products: Clinker, PCB 30 cement, PCB 40 cement</a:t>
            </a:r>
          </a:p>
          <a:p>
            <a:pPr marL="342900" indent="-342900">
              <a:lnSpc>
                <a:spcPct val="150000"/>
              </a:lnSpc>
              <a:buFont typeface="Wingdings" pitchFamily="2" charset="2"/>
              <a:buChar char="v"/>
            </a:pPr>
            <a:r>
              <a:rPr lang="en-US" sz="2000">
                <a:latin typeface="+mn-lt"/>
                <a:ea typeface="Times New Roman" panose="02020603050405020304" pitchFamily="18" charset="0"/>
                <a:cs typeface="Times New Roman" panose="02020603050405020304" pitchFamily="18" charset="0"/>
              </a:rPr>
              <a:t>Production scale: 1 cement production line with a capacity of 4,000 tons of clinker per day</a:t>
            </a:r>
          </a:p>
          <a:p>
            <a:pPr marL="342900" indent="-342900">
              <a:lnSpc>
                <a:spcPct val="150000"/>
              </a:lnSpc>
              <a:buFont typeface="Wingdings" pitchFamily="2" charset="2"/>
              <a:buChar char="v"/>
            </a:pPr>
            <a:r>
              <a:rPr lang="en-US" sz="2000">
                <a:latin typeface="+mn-lt"/>
                <a:ea typeface="Times New Roman" panose="02020603050405020304" pitchFamily="18" charset="0"/>
                <a:cs typeface="Times New Roman" panose="02020603050405020304" pitchFamily="18" charset="0"/>
              </a:rPr>
              <a:t>Key energy equipment: Transformer station, air compressor station, circulating pump station...</a:t>
            </a:r>
            <a:endParaRPr lang="en-US" sz="1600" dirty="0">
              <a:latin typeface="+mn-lt"/>
            </a:endParaRPr>
          </a:p>
        </p:txBody>
      </p:sp>
    </p:spTree>
    <p:extLst>
      <p:ext uri="{BB962C8B-B14F-4D97-AF65-F5344CB8AC3E}">
        <p14:creationId xmlns:p14="http://schemas.microsoft.com/office/powerpoint/2010/main" val="8132155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654CD5-566C-464B-82B0-6D0FB1E791A2}"/>
              </a:ext>
            </a:extLst>
          </p:cNvPr>
          <p:cNvSpPr>
            <a:spLocks noGrp="1"/>
          </p:cNvSpPr>
          <p:nvPr>
            <p:ph type="title"/>
          </p:nvPr>
        </p:nvSpPr>
        <p:spPr/>
        <p:txBody>
          <a:bodyPr>
            <a:noAutofit/>
          </a:bodyPr>
          <a:lstStyle/>
          <a:p>
            <a:r>
              <a:rPr lang="en-US" sz="3200">
                <a:solidFill>
                  <a:schemeClr val="accent1">
                    <a:lumMod val="50000"/>
                  </a:schemeClr>
                </a:solidFill>
                <a:latin typeface="+mn-lt"/>
                <a:cs typeface="Times New Roman" pitchFamily="18" charset="0"/>
              </a:rPr>
              <a:t>PRODUCTION LINE</a:t>
            </a:r>
            <a:endParaRPr lang="en-US" sz="3200" dirty="0">
              <a:solidFill>
                <a:schemeClr val="accent1">
                  <a:lumMod val="50000"/>
                </a:schemeClr>
              </a:solidFill>
              <a:latin typeface="+mn-lt"/>
              <a:cs typeface="Times New Roman" pitchFamily="18" charset="0"/>
            </a:endParaRPr>
          </a:p>
        </p:txBody>
      </p:sp>
      <p:sp>
        <p:nvSpPr>
          <p:cNvPr id="3" name="Rectangle 2">
            <a:extLst>
              <a:ext uri="{FF2B5EF4-FFF2-40B4-BE49-F238E27FC236}">
                <a16:creationId xmlns:a16="http://schemas.microsoft.com/office/drawing/2014/main" id="{A8CF0D31-E7AC-4B03-B869-3EEB6DC7DB76}"/>
              </a:ext>
            </a:extLst>
          </p:cNvPr>
          <p:cNvSpPr/>
          <p:nvPr/>
        </p:nvSpPr>
        <p:spPr>
          <a:xfrm>
            <a:off x="7811236" y="6341905"/>
            <a:ext cx="3005951" cy="369332"/>
          </a:xfrm>
          <a:prstGeom prst="rect">
            <a:avLst/>
          </a:prstGeom>
        </p:spPr>
        <p:txBody>
          <a:bodyPr wrap="none">
            <a:spAutoFit/>
          </a:bodyPr>
          <a:lstStyle/>
          <a:p>
            <a:r>
              <a:rPr lang="en-US" sz="1800" dirty="0"/>
              <a:t>Cement production process</a:t>
            </a:r>
          </a:p>
        </p:txBody>
      </p:sp>
      <p:pic>
        <p:nvPicPr>
          <p:cNvPr id="4" name="Picture 2">
            <a:extLst>
              <a:ext uri="{FF2B5EF4-FFF2-40B4-BE49-F238E27FC236}">
                <a16:creationId xmlns:a16="http://schemas.microsoft.com/office/drawing/2014/main" id="{8ED93AB6-C009-4A5C-A929-4A39A4AABB8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46025" y="1418076"/>
            <a:ext cx="4536375" cy="4929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A8CF0D31-E7AC-4B03-B869-3EEB6DC7DB76}"/>
              </a:ext>
            </a:extLst>
          </p:cNvPr>
          <p:cNvSpPr/>
          <p:nvPr/>
        </p:nvSpPr>
        <p:spPr>
          <a:xfrm>
            <a:off x="609600" y="1418076"/>
            <a:ext cx="3266364" cy="400110"/>
          </a:xfrm>
          <a:prstGeom prst="rect">
            <a:avLst/>
          </a:prstGeom>
        </p:spPr>
        <p:txBody>
          <a:bodyPr wrap="square">
            <a:spAutoFit/>
          </a:bodyPr>
          <a:lstStyle/>
          <a:p>
            <a:pPr marL="457200" indent="-457200">
              <a:buFont typeface="Wingdings" panose="05000000000000000000" pitchFamily="2" charset="2"/>
              <a:buChar char="v"/>
            </a:pPr>
            <a:r>
              <a:rPr lang="en-US" sz="2000" b="1">
                <a:latin typeface="+mn-lt"/>
              </a:rPr>
              <a:t>Production process</a:t>
            </a:r>
            <a:endParaRPr lang="en-US" sz="2000" b="1" dirty="0">
              <a:latin typeface="+mn-lt"/>
            </a:endParaRPr>
          </a:p>
        </p:txBody>
      </p:sp>
      <p:sp>
        <p:nvSpPr>
          <p:cNvPr id="7" name="TextBox 6">
            <a:extLst>
              <a:ext uri="{FF2B5EF4-FFF2-40B4-BE49-F238E27FC236}">
                <a16:creationId xmlns:a16="http://schemas.microsoft.com/office/drawing/2014/main" id="{AFD2B88E-3466-1E33-FA30-6BCD340BE5A8}"/>
              </a:ext>
            </a:extLst>
          </p:cNvPr>
          <p:cNvSpPr txBox="1"/>
          <p:nvPr/>
        </p:nvSpPr>
        <p:spPr>
          <a:xfrm>
            <a:off x="609600" y="2192429"/>
            <a:ext cx="5671497" cy="2031325"/>
          </a:xfrm>
          <a:prstGeom prst="rect">
            <a:avLst/>
          </a:prstGeom>
          <a:noFill/>
        </p:spPr>
        <p:txBody>
          <a:bodyPr wrap="square">
            <a:spAutoFit/>
          </a:bodyPr>
          <a:lstStyle/>
          <a:p>
            <a:pPr>
              <a:buNone/>
            </a:pPr>
            <a:r>
              <a:rPr lang="vi-VN" b="1"/>
              <a:t>Basic production process:</a:t>
            </a:r>
          </a:p>
          <a:p>
            <a:pPr marL="285750" indent="-285750">
              <a:buFont typeface="Arial" panose="020B0604020202020204" pitchFamily="34" charset="0"/>
              <a:buChar char="•"/>
            </a:pPr>
            <a:r>
              <a:rPr lang="en-US"/>
              <a:t>Raw material extraction (limestone, clay, additives)</a:t>
            </a:r>
          </a:p>
          <a:p>
            <a:pPr marL="285750" indent="-285750">
              <a:buFont typeface="Arial" panose="020B0604020202020204" pitchFamily="34" charset="0"/>
              <a:buChar char="•"/>
            </a:pPr>
            <a:r>
              <a:rPr lang="en-US"/>
              <a:t>Grinding, mixing raw materials</a:t>
            </a:r>
          </a:p>
          <a:p>
            <a:pPr marL="285750" indent="-285750">
              <a:buFont typeface="Arial" panose="020B0604020202020204" pitchFamily="34" charset="0"/>
              <a:buChar char="•"/>
            </a:pPr>
            <a:r>
              <a:rPr lang="en-US"/>
              <a:t>Burning clinker at </a:t>
            </a:r>
            <a:r>
              <a:rPr lang="en-US" b="1"/>
              <a:t>~1,450°C</a:t>
            </a:r>
          </a:p>
          <a:p>
            <a:pPr marL="285750" indent="-285750">
              <a:buFont typeface="Arial" panose="020B0604020202020204" pitchFamily="34" charset="0"/>
              <a:buChar char="•"/>
            </a:pPr>
            <a:r>
              <a:rPr lang="en-US"/>
              <a:t>Cooling clinker</a:t>
            </a:r>
          </a:p>
          <a:p>
            <a:pPr marL="285750" indent="-285750">
              <a:buFont typeface="Arial" panose="020B0604020202020204" pitchFamily="34" charset="0"/>
              <a:buChar char="•"/>
            </a:pPr>
            <a:r>
              <a:rPr lang="en-US"/>
              <a:t>Grinding clinker with additives (gypsum, mineral additives) to produce cement</a:t>
            </a:r>
            <a:endParaRPr lang="vi-VN" dirty="0"/>
          </a:p>
        </p:txBody>
      </p:sp>
    </p:spTree>
    <p:extLst>
      <p:ext uri="{BB962C8B-B14F-4D97-AF65-F5344CB8AC3E}">
        <p14:creationId xmlns:p14="http://schemas.microsoft.com/office/powerpoint/2010/main" val="4786637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E654CD5-566C-464B-82B0-6D0FB1E791A2}"/>
              </a:ext>
            </a:extLst>
          </p:cNvPr>
          <p:cNvSpPr>
            <a:spLocks noGrp="1"/>
          </p:cNvSpPr>
          <p:nvPr>
            <p:ph type="title"/>
          </p:nvPr>
        </p:nvSpPr>
        <p:spPr>
          <a:xfrm>
            <a:off x="609600" y="548633"/>
            <a:ext cx="10972800" cy="495200"/>
          </a:xfrm>
        </p:spPr>
        <p:txBody>
          <a:bodyPr>
            <a:noAutofit/>
          </a:bodyPr>
          <a:lstStyle/>
          <a:p>
            <a:pPr algn="ctr"/>
            <a:r>
              <a:rPr lang="en-US" sz="3200">
                <a:solidFill>
                  <a:schemeClr val="accent1">
                    <a:lumMod val="50000"/>
                  </a:schemeClr>
                </a:solidFill>
                <a:latin typeface="+mn-lt"/>
                <a:cs typeface="Times New Roman" pitchFamily="18" charset="0"/>
              </a:rPr>
              <a:t>PRODUCTION LINE</a:t>
            </a:r>
            <a:endParaRPr lang="en-US" sz="3200" dirty="0">
              <a:solidFill>
                <a:schemeClr val="accent1">
                  <a:lumMod val="50000"/>
                </a:schemeClr>
              </a:solidFill>
              <a:latin typeface="+mn-lt"/>
              <a:cs typeface="Times New Roman" pitchFamily="18" charset="0"/>
            </a:endParaRPr>
          </a:p>
        </p:txBody>
      </p:sp>
      <p:sp>
        <p:nvSpPr>
          <p:cNvPr id="5" name="Rectangle 4"/>
          <p:cNvSpPr/>
          <p:nvPr/>
        </p:nvSpPr>
        <p:spPr>
          <a:xfrm>
            <a:off x="609601" y="1456477"/>
            <a:ext cx="10972800" cy="2615588"/>
          </a:xfrm>
          <a:prstGeom prst="rect">
            <a:avLst/>
          </a:prstGeom>
        </p:spPr>
        <p:txBody>
          <a:bodyPr wrap="square">
            <a:spAutoFit/>
          </a:bodyPr>
          <a:lstStyle/>
          <a:p>
            <a:pPr algn="just">
              <a:lnSpc>
                <a:spcPct val="130000"/>
              </a:lnSpc>
            </a:pPr>
            <a:r>
              <a:rPr lang="en-US" sz="2000" b="1" i="1" dirty="0"/>
              <a:t>Types of energy used in the chain:</a:t>
            </a:r>
          </a:p>
          <a:p>
            <a:pPr marL="285750" indent="-285750" algn="just">
              <a:lnSpc>
                <a:spcPct val="130000"/>
              </a:lnSpc>
              <a:buFont typeface="Arial" panose="020B0604020202020204" pitchFamily="34" charset="0"/>
              <a:buChar char="•"/>
            </a:pPr>
            <a:r>
              <a:rPr lang="en-US" dirty="0"/>
              <a:t>Coal is used for the clinker burning process in the kiln.</a:t>
            </a:r>
          </a:p>
          <a:p>
            <a:pPr marL="285750" indent="-285750" algn="just">
              <a:lnSpc>
                <a:spcPct val="130000"/>
              </a:lnSpc>
              <a:buFont typeface="Arial" panose="020B0604020202020204" pitchFamily="34" charset="0"/>
              <a:buChar char="•"/>
            </a:pPr>
            <a:r>
              <a:rPr lang="en-US" dirty="0"/>
              <a:t>Electricity is used in systems and equipment such as: Crushers, grinders, fan systems, dust filters, bagging, air conditioning, lighting, air compressors, etc.</a:t>
            </a:r>
          </a:p>
          <a:p>
            <a:pPr marL="285750" indent="-285750" algn="just">
              <a:lnSpc>
                <a:spcPct val="130000"/>
              </a:lnSpc>
              <a:buFont typeface="Arial" panose="020B0604020202020204" pitchFamily="34" charset="0"/>
              <a:buChar char="•"/>
            </a:pPr>
            <a:r>
              <a:rPr lang="en-US" dirty="0"/>
              <a:t>The compressed air distribution system provides compressed air for the control of pistons in production machines and dust filters, bagging, and kilns.</a:t>
            </a:r>
          </a:p>
          <a:p>
            <a:pPr marL="285750" indent="-285750" algn="just">
              <a:lnSpc>
                <a:spcPct val="130000"/>
              </a:lnSpc>
              <a:buFont typeface="Arial" panose="020B0604020202020204" pitchFamily="34" charset="0"/>
              <a:buChar char="•"/>
            </a:pPr>
            <a:r>
              <a:rPr lang="en-US" dirty="0"/>
              <a:t>FO oil is used for the kiln start-up process and additional burning when necessary.</a:t>
            </a:r>
          </a:p>
        </p:txBody>
      </p:sp>
    </p:spTree>
    <p:extLst>
      <p:ext uri="{BB962C8B-B14F-4D97-AF65-F5344CB8AC3E}">
        <p14:creationId xmlns:p14="http://schemas.microsoft.com/office/powerpoint/2010/main" val="2900733519"/>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9216EA-6C79-4439-0173-28F41CC462E4}"/>
            </a:ext>
          </a:extLst>
        </p:cNvPr>
        <p:cNvGrpSpPr/>
        <p:nvPr/>
      </p:nvGrpSpPr>
      <p:grpSpPr>
        <a:xfrm>
          <a:off x="0" y="0"/>
          <a:ext cx="0" cy="0"/>
          <a:chOff x="0" y="0"/>
          <a:chExt cx="0" cy="0"/>
        </a:xfrm>
      </p:grpSpPr>
      <p:sp>
        <p:nvSpPr>
          <p:cNvPr id="2" name="AutoShape 3">
            <a:extLst>
              <a:ext uri="{FF2B5EF4-FFF2-40B4-BE49-F238E27FC236}">
                <a16:creationId xmlns:a16="http://schemas.microsoft.com/office/drawing/2014/main" id="{5BDE99EF-D46E-2703-1662-5749957BF249}"/>
              </a:ext>
            </a:extLst>
          </p:cNvPr>
          <p:cNvSpPr>
            <a:spLocks noChangeArrowheads="1"/>
          </p:cNvSpPr>
          <p:nvPr/>
        </p:nvSpPr>
        <p:spPr bwMode="gray">
          <a:xfrm>
            <a:off x="1229033" y="2405763"/>
            <a:ext cx="9733934" cy="2362200"/>
          </a:xfrm>
          <a:prstGeom prst="roundRect">
            <a:avLst>
              <a:gd name="adj" fmla="val 10889"/>
            </a:avLst>
          </a:prstGeom>
          <a:solidFill>
            <a:schemeClr val="accent1">
              <a:lumMod val="20000"/>
              <a:lumOff val="80000"/>
            </a:schemeClr>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dirty="0"/>
          </a:p>
        </p:txBody>
      </p:sp>
      <p:sp>
        <p:nvSpPr>
          <p:cNvPr id="3" name="Text Box 12">
            <a:extLst>
              <a:ext uri="{FF2B5EF4-FFF2-40B4-BE49-F238E27FC236}">
                <a16:creationId xmlns:a16="http://schemas.microsoft.com/office/drawing/2014/main" id="{B14AA332-93B6-41A4-2D15-398CEE43C3EB}"/>
              </a:ext>
            </a:extLst>
          </p:cNvPr>
          <p:cNvSpPr txBox="1">
            <a:spLocks noChangeArrowheads="1"/>
          </p:cNvSpPr>
          <p:nvPr/>
        </p:nvSpPr>
        <p:spPr bwMode="auto">
          <a:xfrm>
            <a:off x="1738081" y="2850291"/>
            <a:ext cx="9083891"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r>
              <a:rPr lang="en-US" sz="3200" b="1" dirty="0"/>
              <a:t>II. SOME TECHNOLOGICAL LINE CHARACTERISTICS IN CEMENT PRODUCTION LINE</a:t>
            </a:r>
          </a:p>
          <a:p>
            <a:pPr algn="ctr" eaLnBrk="0" hangingPunct="0"/>
            <a:endParaRPr lang="en-US" sz="1600" b="1" dirty="0">
              <a:latin typeface="Times New Roman" pitchFamily="18" charset="0"/>
              <a:cs typeface="Times New Roman" pitchFamily="18" charset="0"/>
            </a:endParaRPr>
          </a:p>
        </p:txBody>
      </p:sp>
    </p:spTree>
    <p:extLst>
      <p:ext uri="{BB962C8B-B14F-4D97-AF65-F5344CB8AC3E}">
        <p14:creationId xmlns:p14="http://schemas.microsoft.com/office/powerpoint/2010/main" val="1378270482"/>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0" y="472417"/>
            <a:ext cx="12192000" cy="708779"/>
          </a:xfrm>
          <a:prstGeom prst="rect">
            <a:avLst/>
          </a:prstGeom>
          <a:noFill/>
          <a:ln/>
        </p:spPr>
        <p:txBody>
          <a:bodyPr wrap="none" lIns="0" tIns="0" rIns="0" bIns="0" rtlCol="0" anchor="t"/>
          <a:lstStyle/>
          <a:p>
            <a:pPr algn="ctr">
              <a:lnSpc>
                <a:spcPts val="5550"/>
              </a:lnSpc>
            </a:pPr>
            <a:r>
              <a:rPr lang="en-US" sz="3200" b="1" dirty="0">
                <a:solidFill>
                  <a:schemeClr val="accent1">
                    <a:lumMod val="50000"/>
                  </a:schemeClr>
                </a:solidFill>
                <a:cs typeface="Arial" panose="020B0604020202020204" pitchFamily="34" charset="0"/>
              </a:rPr>
              <a:t>1. DRY ROTARY KILN TECHNOLOGY</a:t>
            </a:r>
          </a:p>
        </p:txBody>
      </p:sp>
      <p:sp>
        <p:nvSpPr>
          <p:cNvPr id="3" name="Text 1">
            <a:extLst>
              <a:ext uri="{FF2B5EF4-FFF2-40B4-BE49-F238E27FC236}">
                <a16:creationId xmlns:a16="http://schemas.microsoft.com/office/drawing/2014/main" id="{A444E69A-D40C-8591-DB4A-07346362AAF8}"/>
              </a:ext>
            </a:extLst>
          </p:cNvPr>
          <p:cNvSpPr/>
          <p:nvPr/>
        </p:nvSpPr>
        <p:spPr>
          <a:xfrm>
            <a:off x="618113" y="1466875"/>
            <a:ext cx="1500973" cy="354330"/>
          </a:xfrm>
          <a:prstGeom prst="rect">
            <a:avLst/>
          </a:prstGeom>
          <a:noFill/>
          <a:ln/>
        </p:spPr>
        <p:txBody>
          <a:bodyPr wrap="none" lIns="0" tIns="0" rIns="0" bIns="0" rtlCol="0" anchor="t"/>
          <a:lstStyle/>
          <a:p>
            <a:pPr>
              <a:lnSpc>
                <a:spcPts val="2750"/>
              </a:lnSpc>
            </a:pPr>
            <a:r>
              <a:rPr lang="en-US" sz="2000" b="1">
                <a:ea typeface="Libre Baskerville" pitchFamily="34" charset="-122"/>
                <a:cs typeface="Libre Baskerville" pitchFamily="34" charset="-120"/>
              </a:rPr>
              <a:t>Advantage</a:t>
            </a:r>
            <a:endParaRPr lang="en-US" sz="2000" b="1" dirty="0"/>
          </a:p>
        </p:txBody>
      </p:sp>
      <p:sp>
        <p:nvSpPr>
          <p:cNvPr id="4" name="Text 2">
            <a:extLst>
              <a:ext uri="{FF2B5EF4-FFF2-40B4-BE49-F238E27FC236}">
                <a16:creationId xmlns:a16="http://schemas.microsoft.com/office/drawing/2014/main" id="{9CD86538-C709-4161-7A89-1C232E40A9DD}"/>
              </a:ext>
            </a:extLst>
          </p:cNvPr>
          <p:cNvSpPr/>
          <p:nvPr/>
        </p:nvSpPr>
        <p:spPr>
          <a:xfrm>
            <a:off x="618113" y="2048019"/>
            <a:ext cx="6244709" cy="362903"/>
          </a:xfrm>
          <a:prstGeom prst="rect">
            <a:avLst/>
          </a:prstGeom>
          <a:noFill/>
          <a:ln/>
        </p:spPr>
        <p:txBody>
          <a:bodyPr wrap="none" lIns="0" tIns="0" rIns="0" bIns="0" rtlCol="0" anchor="t"/>
          <a:lstStyle/>
          <a:p>
            <a:pPr marL="342900" indent="-342900">
              <a:lnSpc>
                <a:spcPts val="2850"/>
              </a:lnSpc>
              <a:buSzPct val="100000"/>
              <a:buChar char="•"/>
            </a:pPr>
            <a:r>
              <a:rPr lang="en-US">
                <a:ea typeface="DM Sans" pitchFamily="34" charset="-122"/>
                <a:cs typeface="DM Sans" pitchFamily="34" charset="-120"/>
              </a:rPr>
              <a:t>Reduce fuel consumption (coal, electricity)</a:t>
            </a:r>
          </a:p>
          <a:p>
            <a:pPr marL="342900" indent="-342900">
              <a:lnSpc>
                <a:spcPts val="2850"/>
              </a:lnSpc>
              <a:buSzPct val="100000"/>
              <a:buFontTx/>
              <a:buChar char="•"/>
            </a:pPr>
            <a:r>
              <a:rPr lang="en-US">
                <a:ea typeface="DM Sans" pitchFamily="34" charset="-122"/>
                <a:cs typeface="DM Sans" pitchFamily="34" charset="-120"/>
              </a:rPr>
              <a:t>Increase production</a:t>
            </a:r>
          </a:p>
          <a:p>
            <a:pPr marL="342900" indent="-342900">
              <a:lnSpc>
                <a:spcPts val="2850"/>
              </a:lnSpc>
              <a:buSzPct val="100000"/>
              <a:buFontTx/>
              <a:buChar char="•"/>
            </a:pPr>
            <a:r>
              <a:rPr lang="en-US">
                <a:ea typeface="DM Sans" pitchFamily="34" charset="-122"/>
                <a:cs typeface="DM Sans" pitchFamily="34" charset="-120"/>
              </a:rPr>
              <a:t>Reduce greenhouse gas emissions</a:t>
            </a:r>
            <a:endParaRPr lang="en-US"/>
          </a:p>
          <a:p>
            <a:pPr marL="342900" indent="-342900" algn="l">
              <a:lnSpc>
                <a:spcPts val="2850"/>
              </a:lnSpc>
              <a:buSzPct val="100000"/>
              <a:buChar char="•"/>
            </a:pPr>
            <a:endParaRPr lang="en-US" dirty="0"/>
          </a:p>
        </p:txBody>
      </p:sp>
      <p:sp>
        <p:nvSpPr>
          <p:cNvPr id="5" name="Text 3">
            <a:extLst>
              <a:ext uri="{FF2B5EF4-FFF2-40B4-BE49-F238E27FC236}">
                <a16:creationId xmlns:a16="http://schemas.microsoft.com/office/drawing/2014/main" id="{F993A4B3-9E0F-71E4-E119-C6F7BDE7CE68}"/>
              </a:ext>
            </a:extLst>
          </p:cNvPr>
          <p:cNvSpPr/>
          <p:nvPr/>
        </p:nvSpPr>
        <p:spPr>
          <a:xfrm>
            <a:off x="618113" y="2490217"/>
            <a:ext cx="6244709" cy="362903"/>
          </a:xfrm>
          <a:prstGeom prst="rect">
            <a:avLst/>
          </a:prstGeom>
          <a:noFill/>
          <a:ln/>
        </p:spPr>
        <p:txBody>
          <a:bodyPr wrap="none" lIns="0" tIns="0" rIns="0" bIns="0" rtlCol="0" anchor="t"/>
          <a:lstStyle/>
          <a:p>
            <a:pPr marL="342900" indent="-342900" algn="l">
              <a:lnSpc>
                <a:spcPts val="2850"/>
              </a:lnSpc>
              <a:buSzPct val="100000"/>
              <a:buChar char="•"/>
            </a:pPr>
            <a:endParaRPr lang="en-US" sz="1750" dirty="0"/>
          </a:p>
        </p:txBody>
      </p:sp>
      <p:sp>
        <p:nvSpPr>
          <p:cNvPr id="6" name="Text 4">
            <a:extLst>
              <a:ext uri="{FF2B5EF4-FFF2-40B4-BE49-F238E27FC236}">
                <a16:creationId xmlns:a16="http://schemas.microsoft.com/office/drawing/2014/main" id="{0F29C3D1-467C-9CA9-49AF-D65DA1A034F7}"/>
              </a:ext>
            </a:extLst>
          </p:cNvPr>
          <p:cNvSpPr/>
          <p:nvPr/>
        </p:nvSpPr>
        <p:spPr>
          <a:xfrm>
            <a:off x="618113" y="2932415"/>
            <a:ext cx="6244709" cy="362903"/>
          </a:xfrm>
          <a:prstGeom prst="rect">
            <a:avLst/>
          </a:prstGeom>
          <a:noFill/>
          <a:ln/>
        </p:spPr>
        <p:txBody>
          <a:bodyPr wrap="none" lIns="0" tIns="0" rIns="0" bIns="0" rtlCol="0" anchor="t"/>
          <a:lstStyle/>
          <a:p>
            <a:pPr marL="342900" indent="-342900" algn="l">
              <a:lnSpc>
                <a:spcPts val="2850"/>
              </a:lnSpc>
              <a:buSzPct val="100000"/>
              <a:buChar char="•"/>
            </a:pPr>
            <a:endParaRPr lang="en-US" sz="1750" dirty="0"/>
          </a:p>
        </p:txBody>
      </p:sp>
      <p:sp>
        <p:nvSpPr>
          <p:cNvPr id="7" name="Text 5">
            <a:extLst>
              <a:ext uri="{FF2B5EF4-FFF2-40B4-BE49-F238E27FC236}">
                <a16:creationId xmlns:a16="http://schemas.microsoft.com/office/drawing/2014/main" id="{AC49AC8B-C729-2700-C763-CB6D69096D91}"/>
              </a:ext>
            </a:extLst>
          </p:cNvPr>
          <p:cNvSpPr/>
          <p:nvPr/>
        </p:nvSpPr>
        <p:spPr>
          <a:xfrm>
            <a:off x="6095211" y="1465119"/>
            <a:ext cx="2835235" cy="354330"/>
          </a:xfrm>
          <a:prstGeom prst="rect">
            <a:avLst/>
          </a:prstGeom>
          <a:noFill/>
          <a:ln/>
        </p:spPr>
        <p:txBody>
          <a:bodyPr wrap="none" lIns="0" tIns="0" rIns="0" bIns="0" rtlCol="0" anchor="t"/>
          <a:lstStyle/>
          <a:p>
            <a:pPr>
              <a:lnSpc>
                <a:spcPts val="2750"/>
              </a:lnSpc>
            </a:pPr>
            <a:r>
              <a:rPr lang="en-US" sz="2000" b="1">
                <a:ea typeface="Libre Baskerville" pitchFamily="34" charset="-122"/>
                <a:cs typeface="Libre Baskerville" pitchFamily="34" charset="-120"/>
              </a:rPr>
              <a:t>Prevail</a:t>
            </a:r>
            <a:endParaRPr lang="en-US" sz="2000" b="1" dirty="0"/>
          </a:p>
        </p:txBody>
      </p:sp>
      <p:sp>
        <p:nvSpPr>
          <p:cNvPr id="8" name="Text 6">
            <a:extLst>
              <a:ext uri="{FF2B5EF4-FFF2-40B4-BE49-F238E27FC236}">
                <a16:creationId xmlns:a16="http://schemas.microsoft.com/office/drawing/2014/main" id="{7373579D-7EB3-6D55-8403-7157B7576BF6}"/>
              </a:ext>
            </a:extLst>
          </p:cNvPr>
          <p:cNvSpPr/>
          <p:nvPr/>
        </p:nvSpPr>
        <p:spPr>
          <a:xfrm>
            <a:off x="6095211" y="2046363"/>
            <a:ext cx="5466316" cy="1088708"/>
          </a:xfrm>
          <a:prstGeom prst="rect">
            <a:avLst/>
          </a:prstGeom>
          <a:noFill/>
          <a:ln/>
        </p:spPr>
        <p:txBody>
          <a:bodyPr wrap="square" lIns="0" tIns="0" rIns="0" bIns="0" rtlCol="0" anchor="t"/>
          <a:lstStyle/>
          <a:p>
            <a:pPr algn="just">
              <a:lnSpc>
                <a:spcPts val="2850"/>
              </a:lnSpc>
            </a:pPr>
            <a:r>
              <a:rPr lang="en-US">
                <a:ea typeface="DM Sans" pitchFamily="34" charset="-122"/>
                <a:cs typeface="DM Sans" pitchFamily="34" charset="-120"/>
              </a:rPr>
              <a:t>Dry rotary kiln technology is the most popular technology in the Vietnamese cement industry today, accounting for the majority of production plants.</a:t>
            </a:r>
            <a:endParaRPr lang="en-US" dirty="0"/>
          </a:p>
        </p:txBody>
      </p:sp>
      <p:sp>
        <p:nvSpPr>
          <p:cNvPr id="9" name="Text 7">
            <a:extLst>
              <a:ext uri="{FF2B5EF4-FFF2-40B4-BE49-F238E27FC236}">
                <a16:creationId xmlns:a16="http://schemas.microsoft.com/office/drawing/2014/main" id="{C59E6C2E-4F74-0358-E7B2-60209ACD04FF}"/>
              </a:ext>
            </a:extLst>
          </p:cNvPr>
          <p:cNvSpPr/>
          <p:nvPr/>
        </p:nvSpPr>
        <p:spPr>
          <a:xfrm>
            <a:off x="618113" y="3374614"/>
            <a:ext cx="7277658" cy="1229410"/>
          </a:xfrm>
          <a:prstGeom prst="rect">
            <a:avLst/>
          </a:prstGeom>
          <a:noFill/>
          <a:ln/>
        </p:spPr>
        <p:txBody>
          <a:bodyPr wrap="square" lIns="0" tIns="0" rIns="0" bIns="0" rtlCol="0" anchor="t"/>
          <a:lstStyle/>
          <a:p>
            <a:pPr algn="just">
              <a:lnSpc>
                <a:spcPts val="2850"/>
              </a:lnSpc>
            </a:pPr>
            <a:r>
              <a:rPr lang="en-US">
                <a:ea typeface="DM Sans" pitchFamily="34" charset="-122"/>
                <a:cs typeface="DM Sans" pitchFamily="34" charset="-120"/>
              </a:rPr>
              <a:t>This technology uses a dry rotary kiln with a pre-heating and pre-calcining system, which saves energy and increases efficiency compared to traditional vertical kiln technology.</a:t>
            </a:r>
            <a:endParaRPr lang="en-US" dirty="0"/>
          </a:p>
        </p:txBody>
      </p:sp>
      <p:pic>
        <p:nvPicPr>
          <p:cNvPr id="10" name="Picture 9" descr="A large pipe in a factory&#10;&#10;AI-generated content may be incorrect.">
            <a:extLst>
              <a:ext uri="{FF2B5EF4-FFF2-40B4-BE49-F238E27FC236}">
                <a16:creationId xmlns:a16="http://schemas.microsoft.com/office/drawing/2014/main" id="{A943242E-CC6C-10BC-1B94-6B10218C1857}"/>
              </a:ext>
            </a:extLst>
          </p:cNvPr>
          <p:cNvPicPr>
            <a:picLocks noChangeAspect="1"/>
          </p:cNvPicPr>
          <p:nvPr/>
        </p:nvPicPr>
        <p:blipFill>
          <a:blip r:embed="rId2"/>
          <a:stretch>
            <a:fillRect/>
          </a:stretch>
        </p:blipFill>
        <p:spPr>
          <a:xfrm>
            <a:off x="8127591" y="3476214"/>
            <a:ext cx="3433936" cy="2460988"/>
          </a:xfrm>
          <a:prstGeom prst="rect">
            <a:avLst/>
          </a:prstGeom>
        </p:spPr>
      </p:pic>
    </p:spTree>
    <p:extLst>
      <p:ext uri="{BB962C8B-B14F-4D97-AF65-F5344CB8AC3E}">
        <p14:creationId xmlns:p14="http://schemas.microsoft.com/office/powerpoint/2010/main" val="1370633286"/>
      </p:ext>
    </p:extLst>
  </p:cSld>
  <p:clrMapOvr>
    <a:masterClrMapping/>
  </p:clrMapOvr>
  <p:transition/>
</p:sld>
</file>

<file path=ppt/theme/theme1.xml><?xml version="1.0" encoding="utf-8"?>
<a:theme xmlns:a="http://schemas.openxmlformats.org/drawingml/2006/main" name="1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TotalTime>
  <Words>2470</Words>
  <Application>Microsoft Macintosh PowerPoint</Application>
  <PresentationFormat>Widescreen</PresentationFormat>
  <Paragraphs>224</Paragraphs>
  <Slides>30</Slides>
  <Notes>12</Notes>
  <HiddenSlides>0</HiddenSlides>
  <MMClips>0</MMClips>
  <ScaleCrop>false</ScaleCrop>
  <HeadingPairs>
    <vt:vector size="6" baseType="variant">
      <vt:variant>
        <vt:lpstr>Fonts Used</vt:lpstr>
      </vt:variant>
      <vt:variant>
        <vt:i4>11</vt:i4>
      </vt:variant>
      <vt:variant>
        <vt:lpstr>Theme</vt:lpstr>
      </vt:variant>
      <vt:variant>
        <vt:i4>4</vt:i4>
      </vt:variant>
      <vt:variant>
        <vt:lpstr>Slide Titles</vt:lpstr>
      </vt:variant>
      <vt:variant>
        <vt:i4>30</vt:i4>
      </vt:variant>
    </vt:vector>
  </HeadingPairs>
  <TitlesOfParts>
    <vt:vector size="45" baseType="lpstr">
      <vt:lpstr>Aptos</vt:lpstr>
      <vt:lpstr>Arial</vt:lpstr>
      <vt:lpstr>Calibri</vt:lpstr>
      <vt:lpstr>DM Sans</vt:lpstr>
      <vt:lpstr>Fira Sans Extra Condensed</vt:lpstr>
      <vt:lpstr>Fraunces Extra Bold</vt:lpstr>
      <vt:lpstr>Libre Baskerville</vt:lpstr>
      <vt:lpstr>Roboto</vt:lpstr>
      <vt:lpstr>Symbol</vt:lpstr>
      <vt:lpstr>Times New Roman</vt:lpstr>
      <vt:lpstr>Wingdings</vt:lpstr>
      <vt:lpstr>1_Energy Saving Infographics by Slidesgo</vt:lpstr>
      <vt:lpstr>Energy Saving Infographics by Slidesgo</vt:lpstr>
      <vt:lpstr>2_Energy Saving Infographics by Slidesgo</vt:lpstr>
      <vt:lpstr>3_Energy Saving Infographics by Slidesgo</vt:lpstr>
      <vt:lpstr>TRAINING PROGRAMME  FOR IEs</vt:lpstr>
      <vt:lpstr>PowerPoint Presentation</vt:lpstr>
      <vt:lpstr>PowerPoint Presentation</vt:lpstr>
      <vt:lpstr>PowerPoint Presentation</vt:lpstr>
      <vt:lpstr>GENERAL INFORMATION</vt:lpstr>
      <vt:lpstr>PRODUCTION LINE</vt:lpstr>
      <vt:lpstr>PRODUCTION LINE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DISCUSSION</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TRAINING PROGRAMME  FOR MANAGEMENT OFFICERS</dc:title>
  <dc:creator>Admin</dc:creator>
  <cp:lastModifiedBy>823417-Nguyễn Mạnh Hùng</cp:lastModifiedBy>
  <cp:revision>19</cp:revision>
  <dcterms:created xsi:type="dcterms:W3CDTF">2025-04-28T07:01:59Z</dcterms:created>
  <dcterms:modified xsi:type="dcterms:W3CDTF">2025-08-14T03:29:52Z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840645</vt:lpwstr>
  </property>
  <property fmtid="{D5CDD505-2E9C-101B-9397-08002B2CF9AE}" name="NXPowerLiteSettings" pid="3">
    <vt:lpwstr>F7000400038000</vt:lpwstr>
  </property>
  <property fmtid="{D5CDD505-2E9C-101B-9397-08002B2CF9AE}" name="NXPowerLiteVersion" pid="4">
    <vt:lpwstr>S11.0.1</vt:lpwstr>
  </property>
</Properties>
</file>